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36"/>
  </p:notesMasterIdLst>
  <p:sldIdLst>
    <p:sldId id="295" r:id="rId2"/>
    <p:sldId id="321" r:id="rId3"/>
    <p:sldId id="329" r:id="rId4"/>
    <p:sldId id="330" r:id="rId5"/>
    <p:sldId id="331" r:id="rId6"/>
    <p:sldId id="347" r:id="rId7"/>
    <p:sldId id="332" r:id="rId8"/>
    <p:sldId id="333" r:id="rId9"/>
    <p:sldId id="336" r:id="rId10"/>
    <p:sldId id="334" r:id="rId11"/>
    <p:sldId id="335" r:id="rId12"/>
    <p:sldId id="337" r:id="rId13"/>
    <p:sldId id="338" r:id="rId14"/>
    <p:sldId id="339" r:id="rId15"/>
    <p:sldId id="348" r:id="rId16"/>
    <p:sldId id="349" r:id="rId17"/>
    <p:sldId id="350" r:id="rId18"/>
    <p:sldId id="351" r:id="rId19"/>
    <p:sldId id="352" r:id="rId20"/>
    <p:sldId id="353" r:id="rId21"/>
    <p:sldId id="340" r:id="rId22"/>
    <p:sldId id="341" r:id="rId23"/>
    <p:sldId id="342" r:id="rId24"/>
    <p:sldId id="343" r:id="rId25"/>
    <p:sldId id="344" r:id="rId26"/>
    <p:sldId id="345" r:id="rId27"/>
    <p:sldId id="346" r:id="rId28"/>
    <p:sldId id="328" r:id="rId29"/>
    <p:sldId id="322" r:id="rId30"/>
    <p:sldId id="323" r:id="rId31"/>
    <p:sldId id="324" r:id="rId32"/>
    <p:sldId id="325" r:id="rId33"/>
    <p:sldId id="326" r:id="rId34"/>
    <p:sldId id="327"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D1" id="{AFCF3722-486C-403C-B889-B0F3A8289B62}">
          <p14:sldIdLst>
            <p14:sldId id="295"/>
            <p14:sldId id="321"/>
            <p14:sldId id="329"/>
            <p14:sldId id="330"/>
            <p14:sldId id="331"/>
            <p14:sldId id="347"/>
            <p14:sldId id="332"/>
            <p14:sldId id="333"/>
            <p14:sldId id="336"/>
            <p14:sldId id="334"/>
            <p14:sldId id="335"/>
            <p14:sldId id="337"/>
            <p14:sldId id="338"/>
            <p14:sldId id="339"/>
            <p14:sldId id="348"/>
            <p14:sldId id="349"/>
            <p14:sldId id="350"/>
            <p14:sldId id="351"/>
            <p14:sldId id="352"/>
            <p14:sldId id="353"/>
            <p14:sldId id="340"/>
            <p14:sldId id="341"/>
            <p14:sldId id="342"/>
            <p14:sldId id="343"/>
            <p14:sldId id="344"/>
            <p14:sldId id="345"/>
            <p14:sldId id="346"/>
            <p14:sldId id="328"/>
            <p14:sldId id="322"/>
            <p14:sldId id="323"/>
            <p14:sldId id="324"/>
            <p14:sldId id="325"/>
            <p14:sldId id="326"/>
            <p14:sldId id="3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9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autoAdjust="0"/>
    <p:restoredTop sz="93902" autoAdjust="0"/>
  </p:normalViewPr>
  <p:slideViewPr>
    <p:cSldViewPr>
      <p:cViewPr>
        <p:scale>
          <a:sx n="89" d="100"/>
          <a:sy n="89" d="100"/>
        </p:scale>
        <p:origin x="1648" y="848"/>
      </p:cViewPr>
      <p:guideLst>
        <p:guide orient="horz" pos="2160"/>
        <p:guide pos="3840"/>
      </p:guideLst>
    </p:cSldViewPr>
  </p:slideViewPr>
  <p:outlineViewPr>
    <p:cViewPr>
      <p:scale>
        <a:sx n="33" d="100"/>
        <a:sy n="33" d="100"/>
      </p:scale>
      <p:origin x="0" y="28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036B69-C0F1-49C9-BD2C-651D3EDD8583}" type="datetimeFigureOut">
              <a:rPr lang="fr-FR" smtClean="0"/>
              <a:t>06/12/2021</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425A60-006B-4EB2-A3A2-11FDD0AD52FA}" type="slidenum">
              <a:rPr lang="fr-FR" smtClean="0"/>
              <a:t>‹#›</a:t>
            </a:fld>
            <a:endParaRPr lang="fr-FR"/>
          </a:p>
        </p:txBody>
      </p:sp>
    </p:spTree>
    <p:extLst>
      <p:ext uri="{BB962C8B-B14F-4D97-AF65-F5344CB8AC3E}">
        <p14:creationId xmlns:p14="http://schemas.microsoft.com/office/powerpoint/2010/main" val="2966935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E425A60-006B-4EB2-A3A2-11FDD0AD52FA}" type="slidenum">
              <a:rPr lang="fr-FR" smtClean="0"/>
              <a:t>1</a:t>
            </a:fld>
            <a:endParaRPr lang="fr-FR"/>
          </a:p>
        </p:txBody>
      </p:sp>
    </p:spTree>
    <p:extLst>
      <p:ext uri="{BB962C8B-B14F-4D97-AF65-F5344CB8AC3E}">
        <p14:creationId xmlns:p14="http://schemas.microsoft.com/office/powerpoint/2010/main" val="32065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9" name="Rectangle 18"/>
          <p:cNvSpPr>
            <a:spLocks noChangeArrowheads="1"/>
          </p:cNvSpPr>
          <p:nvPr/>
        </p:nvSpPr>
        <p:spPr bwMode="white">
          <a:xfrm>
            <a:off x="11988800" y="3048"/>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6" name="Rectangle 15"/>
          <p:cNvSpPr>
            <a:spLocks noChangeArrowheads="1"/>
          </p:cNvSpPr>
          <p:nvPr/>
        </p:nvSpPr>
        <p:spPr bwMode="white">
          <a:xfrm>
            <a:off x="0" y="0"/>
            <a:ext cx="12192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2" name="Rectangle 11"/>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9" name="Sous-titre 8"/>
          <p:cNvSpPr>
            <a:spLocks noGrp="1"/>
          </p:cNvSpPr>
          <p:nvPr>
            <p:ph type="subTitle" idx="1"/>
          </p:nvPr>
        </p:nvSpPr>
        <p:spPr>
          <a:xfrm>
            <a:off x="1828800" y="2819400"/>
            <a:ext cx="85344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p:txBody>
          <a:bodyPr/>
          <a:lstStyle/>
          <a:p>
            <a:fld id="{086A9B9F-96CD-AB4A-B1F5-8BE33555EB57}" type="datetime1">
              <a:rPr lang="fr-FR" smtClean="0"/>
              <a:t>06/12/2021</a:t>
            </a:fld>
            <a:endParaRPr lang="fr-FR"/>
          </a:p>
        </p:txBody>
      </p:sp>
      <p:sp>
        <p:nvSpPr>
          <p:cNvPr id="17" name="Espace réservé du pied de page 16"/>
          <p:cNvSpPr>
            <a:spLocks noGrp="1"/>
          </p:cNvSpPr>
          <p:nvPr>
            <p:ph type="ftr" sz="quarter" idx="11"/>
          </p:nvPr>
        </p:nvSpPr>
        <p:spPr/>
        <p:txBody>
          <a:bodyPr/>
          <a:lstStyle/>
          <a:p>
            <a:r>
              <a:rPr lang="fr-FR" smtClean="0"/>
              <a:t>Evan Bertin - TD Economie - Semestre 2 – 2020/2021</a:t>
            </a:r>
            <a:endParaRPr lang="fr-FR" dirty="0"/>
          </a:p>
        </p:txBody>
      </p:sp>
      <p:sp>
        <p:nvSpPr>
          <p:cNvPr id="7" name="Connecteur droit 6"/>
          <p:cNvSpPr>
            <a:spLocks noChangeShapeType="1"/>
          </p:cNvSpPr>
          <p:nvPr/>
        </p:nvSpPr>
        <p:spPr bwMode="auto">
          <a:xfrm>
            <a:off x="207264" y="2420112"/>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10" name="Rectangle 9"/>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13" name="Ellipse 12"/>
          <p:cNvSpPr/>
          <p:nvPr/>
        </p:nvSpPr>
        <p:spPr>
          <a:xfrm>
            <a:off x="5689600" y="2115312"/>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4" name="Ellipse 13"/>
          <p:cNvSpPr/>
          <p:nvPr/>
        </p:nvSpPr>
        <p:spPr>
          <a:xfrm>
            <a:off x="5815584" y="2209800"/>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Espace réservé du numéro de diapositive 28"/>
          <p:cNvSpPr>
            <a:spLocks noGrp="1"/>
          </p:cNvSpPr>
          <p:nvPr>
            <p:ph type="sldNum" sz="quarter" idx="12"/>
          </p:nvPr>
        </p:nvSpPr>
        <p:spPr>
          <a:xfrm>
            <a:off x="5791200" y="2199451"/>
            <a:ext cx="609600" cy="441325"/>
          </a:xfrm>
        </p:spPr>
        <p:txBody>
          <a:bodyPr/>
          <a:lstStyle>
            <a:lvl1pPr>
              <a:defRPr>
                <a:solidFill>
                  <a:schemeClr val="accent3">
                    <a:shade val="75000"/>
                  </a:schemeClr>
                </a:solidFill>
              </a:defRPr>
            </a:lvl1pPr>
          </a:lstStyle>
          <a:p>
            <a:fld id="{217F3BC4-4704-44DA-99D7-B036BB036B9C}" type="slidenum">
              <a:rPr lang="fr-FR" smtClean="0"/>
              <a:t>‹#›</a:t>
            </a:fld>
            <a:endParaRPr lang="fr-FR"/>
          </a:p>
        </p:txBody>
      </p:sp>
      <p:sp>
        <p:nvSpPr>
          <p:cNvPr id="8" name="Titre 7"/>
          <p:cNvSpPr>
            <a:spLocks noGrp="1"/>
          </p:cNvSpPr>
          <p:nvPr>
            <p:ph type="ctrTitle"/>
          </p:nvPr>
        </p:nvSpPr>
        <p:spPr>
          <a:xfrm>
            <a:off x="914400" y="381000"/>
            <a:ext cx="10363200" cy="1752600"/>
          </a:xfrm>
        </p:spPr>
        <p:txBody>
          <a:bodyPr anchor="b"/>
          <a:lstStyle>
            <a:lvl1pPr>
              <a:defRPr sz="4200">
                <a:solidFill>
                  <a:schemeClr val="accent1"/>
                </a:solidFill>
              </a:defRPr>
            </a:lvl1pPr>
          </a:lstStyle>
          <a:p>
            <a:r>
              <a:rPr kumimoji="0" lang="fr-FR" smtClean="0"/>
              <a:t>Modifiez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5E90E1E4-3320-9D47-B12F-73CFE56D3F4E}" type="datetime1">
              <a:rPr lang="fr-FR" smtClean="0"/>
              <a:t>06/12/2021</a:t>
            </a:fld>
            <a:endParaRPr lang="fr-FR"/>
          </a:p>
        </p:txBody>
      </p:sp>
      <p:sp>
        <p:nvSpPr>
          <p:cNvPr id="5" name="Espace réservé du pied de page 4"/>
          <p:cNvSpPr>
            <a:spLocks noGrp="1"/>
          </p:cNvSpPr>
          <p:nvPr>
            <p:ph type="ftr" sz="quarter" idx="11"/>
          </p:nvPr>
        </p:nvSpPr>
        <p:spPr/>
        <p:txBody>
          <a:bodyPr/>
          <a:lstStyle/>
          <a:p>
            <a:r>
              <a:rPr lang="fr-FR" smtClean="0"/>
              <a:t>Evan Bertin - TD Economie - Semestre 2 – 2020/2021</a:t>
            </a:r>
            <a:endParaRPr lang="fr-FR" dirty="0"/>
          </a:p>
        </p:txBody>
      </p:sp>
      <p:sp>
        <p:nvSpPr>
          <p:cNvPr id="6" name="Espace réservé du numéro de diapositive 5"/>
          <p:cNvSpPr>
            <a:spLocks noGrp="1"/>
          </p:cNvSpPr>
          <p:nvPr>
            <p:ph type="sldNum" sz="quarter" idx="12"/>
          </p:nvPr>
        </p:nvSpPr>
        <p:spPr/>
        <p:txBody>
          <a:bodyPr/>
          <a:lstStyle/>
          <a:p>
            <a:fld id="{217F3BC4-4704-44DA-99D7-B036BB036B9C}" type="slidenum">
              <a:rPr lang="fr-FR" smtClean="0"/>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8" name="Rectangle 7"/>
          <p:cNvSpPr>
            <a:spLocks noChangeArrowheads="1"/>
          </p:cNvSpPr>
          <p:nvPr/>
        </p:nvSpPr>
        <p:spPr bwMode="white">
          <a:xfrm>
            <a:off x="9347200" y="0"/>
            <a:ext cx="28448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9" name="Rectangle 8"/>
          <p:cNvSpPr>
            <a:spLocks noChangeArrowheads="1"/>
          </p:cNvSpPr>
          <p:nvPr/>
        </p:nvSpPr>
        <p:spPr bwMode="white">
          <a:xfrm>
            <a:off x="0" y="0"/>
            <a:ext cx="12192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0" name="Rectangle 9"/>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1" name="Rectangle 10"/>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2" name="Rectangle 11"/>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13" name="Connecteur droit 12"/>
          <p:cNvSpPr>
            <a:spLocks noChangeShapeType="1"/>
          </p:cNvSpPr>
          <p:nvPr/>
        </p:nvSpPr>
        <p:spPr bwMode="auto">
          <a:xfrm rot="5400000">
            <a:off x="6403340"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14" name="Ellipse 13"/>
          <p:cNvSpPr/>
          <p:nvPr/>
        </p:nvSpPr>
        <p:spPr>
          <a:xfrm>
            <a:off x="9119616" y="2925763"/>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Ellipse 14"/>
          <p:cNvSpPr/>
          <p:nvPr/>
        </p:nvSpPr>
        <p:spPr>
          <a:xfrm>
            <a:off x="9245600" y="3020251"/>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Espace réservé du numéro de diapositive 5"/>
          <p:cNvSpPr>
            <a:spLocks noGrp="1"/>
          </p:cNvSpPr>
          <p:nvPr>
            <p:ph type="sldNum" sz="quarter" idx="12"/>
          </p:nvPr>
        </p:nvSpPr>
        <p:spPr>
          <a:xfrm>
            <a:off x="9221216" y="3009902"/>
            <a:ext cx="609600" cy="441325"/>
          </a:xfrm>
        </p:spPr>
        <p:txBody>
          <a:bodyPr/>
          <a:lstStyle/>
          <a:p>
            <a:fld id="{217F3BC4-4704-44DA-99D7-B036BB036B9C}" type="slidenum">
              <a:rPr lang="fr-FR" smtClean="0"/>
              <a:t>‹#›</a:t>
            </a:fld>
            <a:endParaRPr lang="fr-FR"/>
          </a:p>
        </p:txBody>
      </p:sp>
      <p:sp>
        <p:nvSpPr>
          <p:cNvPr id="3" name="Espace réservé du texte vertical 2"/>
          <p:cNvSpPr>
            <a:spLocks noGrp="1"/>
          </p:cNvSpPr>
          <p:nvPr>
            <p:ph type="body" orient="vert" idx="1"/>
          </p:nvPr>
        </p:nvSpPr>
        <p:spPr>
          <a:xfrm>
            <a:off x="406400" y="304800"/>
            <a:ext cx="8737600" cy="5821366"/>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9D66D1BE-EF39-FF49-A209-D45A4877D2A6}" type="datetime1">
              <a:rPr lang="fr-FR" smtClean="0"/>
              <a:t>06/12/2021</a:t>
            </a:fld>
            <a:endParaRPr lang="fr-FR"/>
          </a:p>
        </p:txBody>
      </p:sp>
      <p:sp>
        <p:nvSpPr>
          <p:cNvPr id="5" name="Espace réservé du pied de page 4"/>
          <p:cNvSpPr>
            <a:spLocks noGrp="1"/>
          </p:cNvSpPr>
          <p:nvPr>
            <p:ph type="ftr" sz="quarter" idx="11"/>
          </p:nvPr>
        </p:nvSpPr>
        <p:spPr/>
        <p:txBody>
          <a:bodyPr/>
          <a:lstStyle/>
          <a:p>
            <a:r>
              <a:rPr lang="fr-FR" smtClean="0"/>
              <a:t>Evan Bertin - TD Economie - Semestre 2 – 2020/2021</a:t>
            </a:r>
            <a:endParaRPr lang="fr-FR" dirty="0"/>
          </a:p>
        </p:txBody>
      </p:sp>
      <p:sp>
        <p:nvSpPr>
          <p:cNvPr id="2" name="Titre vertical 1"/>
          <p:cNvSpPr>
            <a:spLocks noGrp="1"/>
          </p:cNvSpPr>
          <p:nvPr>
            <p:ph type="title" orient="vert"/>
          </p:nvPr>
        </p:nvSpPr>
        <p:spPr>
          <a:xfrm>
            <a:off x="9855200" y="304802"/>
            <a:ext cx="1930400" cy="5851525"/>
          </a:xfrm>
        </p:spPr>
        <p:txBody>
          <a:bodyPr vert="eaVert"/>
          <a:lstStyle/>
          <a:p>
            <a:r>
              <a:rPr kumimoji="0" lang="fr-FR" smtClean="0"/>
              <a:t>Modifiez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accent3">
                    <a:shade val="75000"/>
                  </a:schemeClr>
                </a:solidFill>
              </a:defRPr>
            </a:lvl1pPr>
          </a:lstStyle>
          <a:p>
            <a:r>
              <a:rPr kumimoji="0" lang="fr-FR" smtClean="0"/>
              <a:t>Modifiez le style du titre</a:t>
            </a:r>
            <a:endParaRPr kumimoji="0" lang="en-US"/>
          </a:p>
        </p:txBody>
      </p:sp>
      <p:sp>
        <p:nvSpPr>
          <p:cNvPr id="4" name="Espace réservé de la date 3"/>
          <p:cNvSpPr>
            <a:spLocks noGrp="1"/>
          </p:cNvSpPr>
          <p:nvPr>
            <p:ph type="dt" sz="half" idx="10"/>
          </p:nvPr>
        </p:nvSpPr>
        <p:spPr/>
        <p:txBody>
          <a:bodyPr/>
          <a:lstStyle/>
          <a:p>
            <a:fld id="{6D4CDB1C-FD3B-9D43-B5AC-3C0577E2A580}" type="datetime1">
              <a:rPr lang="fr-FR" smtClean="0"/>
              <a:t>06/12/2021</a:t>
            </a:fld>
            <a:endParaRPr lang="fr-FR"/>
          </a:p>
        </p:txBody>
      </p:sp>
      <p:sp>
        <p:nvSpPr>
          <p:cNvPr id="5" name="Espace réservé du pied de page 4"/>
          <p:cNvSpPr>
            <a:spLocks noGrp="1"/>
          </p:cNvSpPr>
          <p:nvPr>
            <p:ph type="ftr" sz="quarter" idx="11"/>
          </p:nvPr>
        </p:nvSpPr>
        <p:spPr/>
        <p:txBody>
          <a:bodyPr/>
          <a:lstStyle/>
          <a:p>
            <a:r>
              <a:rPr lang="fr-FR" smtClean="0"/>
              <a:t>Evan Bertin - TD Economie - Semestre 2 – 2020/2021</a:t>
            </a:r>
            <a:endParaRPr lang="fr-FR" dirty="0"/>
          </a:p>
        </p:txBody>
      </p:sp>
      <p:sp>
        <p:nvSpPr>
          <p:cNvPr id="6" name="Espace réservé du numéro de diapositive 5"/>
          <p:cNvSpPr>
            <a:spLocks noGrp="1"/>
          </p:cNvSpPr>
          <p:nvPr>
            <p:ph type="sldNum" sz="quarter" idx="12"/>
          </p:nvPr>
        </p:nvSpPr>
        <p:spPr>
          <a:xfrm>
            <a:off x="5815584" y="1026373"/>
            <a:ext cx="609600" cy="441325"/>
          </a:xfrm>
        </p:spPr>
        <p:txBody>
          <a:bodyPr/>
          <a:lstStyle/>
          <a:p>
            <a:fld id="{217F3BC4-4704-44DA-99D7-B036BB036B9C}" type="slidenum">
              <a:rPr lang="fr-FR" smtClean="0"/>
              <a:t>‹#›</a:t>
            </a:fld>
            <a:endParaRPr lang="fr-FR"/>
          </a:p>
        </p:txBody>
      </p:sp>
      <p:sp>
        <p:nvSpPr>
          <p:cNvPr id="8" name="Espace réservé du contenu 7"/>
          <p:cNvSpPr>
            <a:spLocks noGrp="1"/>
          </p:cNvSpPr>
          <p:nvPr>
            <p:ph sz="quarter" idx="1"/>
          </p:nvPr>
        </p:nvSpPr>
        <p:spPr>
          <a:xfrm>
            <a:off x="402336" y="1527048"/>
            <a:ext cx="1133856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5" name="Rectangle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6" name="Rectangle 15"/>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8" name="Rectangle 17"/>
          <p:cNvSpPr>
            <a:spLocks noChangeArrowheads="1"/>
          </p:cNvSpPr>
          <p:nvPr/>
        </p:nvSpPr>
        <p:spPr bwMode="white">
          <a:xfrm>
            <a:off x="11988800" y="1905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9" name="Rectangle 18"/>
          <p:cNvSpPr>
            <a:spLocks noChangeArrowheads="1"/>
          </p:cNvSpPr>
          <p:nvPr/>
        </p:nvSpPr>
        <p:spPr bwMode="white">
          <a:xfrm>
            <a:off x="203200" y="2286000"/>
            <a:ext cx="11777472"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2" name="Rectangle 11"/>
          <p:cNvSpPr>
            <a:spLocks noChangeArrowheads="1"/>
          </p:cNvSpPr>
          <p:nvPr/>
        </p:nvSpPr>
        <p:spPr bwMode="auto">
          <a:xfrm>
            <a:off x="207264" y="142352"/>
            <a:ext cx="11777472"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3" name="Espace réservé du texte 2"/>
          <p:cNvSpPr>
            <a:spLocks noGrp="1"/>
          </p:cNvSpPr>
          <p:nvPr>
            <p:ph type="body" idx="1"/>
          </p:nvPr>
        </p:nvSpPr>
        <p:spPr>
          <a:xfrm>
            <a:off x="1824568" y="2743200"/>
            <a:ext cx="8640232"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13" name="Rectangle 12"/>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4" name="Rectangle 13"/>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5" name="Espace réservé du pied de page 4"/>
          <p:cNvSpPr>
            <a:spLocks noGrp="1"/>
          </p:cNvSpPr>
          <p:nvPr>
            <p:ph type="ftr" sz="quarter" idx="11"/>
          </p:nvPr>
        </p:nvSpPr>
        <p:spPr/>
        <p:txBody>
          <a:bodyPr/>
          <a:lstStyle/>
          <a:p>
            <a:r>
              <a:rPr lang="fr-FR" smtClean="0"/>
              <a:t>Evan Bertin - TD Economie - Semestre 2 – 2020/2021</a:t>
            </a:r>
            <a:endParaRPr lang="fr-FR" dirty="0"/>
          </a:p>
        </p:txBody>
      </p:sp>
      <p:sp>
        <p:nvSpPr>
          <p:cNvPr id="4" name="Espace réservé de la date 3"/>
          <p:cNvSpPr>
            <a:spLocks noGrp="1"/>
          </p:cNvSpPr>
          <p:nvPr>
            <p:ph type="dt" sz="half" idx="10"/>
          </p:nvPr>
        </p:nvSpPr>
        <p:spPr/>
        <p:txBody>
          <a:bodyPr/>
          <a:lstStyle/>
          <a:p>
            <a:fld id="{49434323-5C28-C440-B1AA-6E809628F0BF}" type="datetime1">
              <a:rPr lang="fr-FR" smtClean="0"/>
              <a:t>06/12/2021</a:t>
            </a:fld>
            <a:endParaRPr lang="fr-FR"/>
          </a:p>
        </p:txBody>
      </p:sp>
      <p:sp>
        <p:nvSpPr>
          <p:cNvPr id="8" name="Connecteur droit 7"/>
          <p:cNvSpPr>
            <a:spLocks noChangeShapeType="1"/>
          </p:cNvSpPr>
          <p:nvPr/>
        </p:nvSpPr>
        <p:spPr bwMode="auto">
          <a:xfrm>
            <a:off x="203200" y="2438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10" name="Ellipse 9"/>
          <p:cNvSpPr/>
          <p:nvPr/>
        </p:nvSpPr>
        <p:spPr>
          <a:xfrm>
            <a:off x="5689600" y="2115312"/>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Ellipse 10"/>
          <p:cNvSpPr/>
          <p:nvPr/>
        </p:nvSpPr>
        <p:spPr>
          <a:xfrm>
            <a:off x="5815584" y="2209800"/>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6" name="Espace réservé du numéro de diapositive 5"/>
          <p:cNvSpPr>
            <a:spLocks noGrp="1"/>
          </p:cNvSpPr>
          <p:nvPr>
            <p:ph type="sldNum" sz="quarter" idx="12"/>
          </p:nvPr>
        </p:nvSpPr>
        <p:spPr>
          <a:xfrm>
            <a:off x="5791200" y="2199451"/>
            <a:ext cx="609600" cy="441325"/>
          </a:xfrm>
        </p:spPr>
        <p:txBody>
          <a:bodyPr/>
          <a:lstStyle>
            <a:lvl1pPr>
              <a:defRPr>
                <a:solidFill>
                  <a:schemeClr val="accent3">
                    <a:shade val="75000"/>
                  </a:schemeClr>
                </a:solidFill>
              </a:defRPr>
            </a:lvl1pPr>
          </a:lstStyle>
          <a:p>
            <a:fld id="{217F3BC4-4704-44DA-99D7-B036BB036B9C}" type="slidenum">
              <a:rPr lang="fr-FR" smtClean="0"/>
              <a:t>‹#›</a:t>
            </a:fld>
            <a:endParaRPr lang="fr-FR"/>
          </a:p>
        </p:txBody>
      </p:sp>
      <p:sp>
        <p:nvSpPr>
          <p:cNvPr id="2" name="Titre 1"/>
          <p:cNvSpPr>
            <a:spLocks noGrp="1"/>
          </p:cNvSpPr>
          <p:nvPr>
            <p:ph type="title"/>
          </p:nvPr>
        </p:nvSpPr>
        <p:spPr>
          <a:xfrm>
            <a:off x="963084" y="533400"/>
            <a:ext cx="10363200" cy="1524000"/>
          </a:xfrm>
        </p:spPr>
        <p:txBody>
          <a:bodyPr anchor="b"/>
          <a:lstStyle>
            <a:lvl1pPr algn="ctr">
              <a:buNone/>
              <a:defRPr sz="4200" b="0" cap="none" baseline="0">
                <a:solidFill>
                  <a:srgbClr val="FFFFFF"/>
                </a:solidFill>
              </a:defRPr>
            </a:lvl1pPr>
          </a:lstStyle>
          <a:p>
            <a:r>
              <a:rPr kumimoji="0" lang="fr-FR" smtClean="0"/>
              <a:t>Modifiez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402336" y="228600"/>
            <a:ext cx="11379200" cy="758952"/>
          </a:xfrm>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a:xfrm>
            <a:off x="7721600" y="6409944"/>
            <a:ext cx="4059936" cy="365760"/>
          </a:xfrm>
        </p:spPr>
        <p:txBody>
          <a:bodyPr/>
          <a:lstStyle/>
          <a:p>
            <a:fld id="{36132097-CDE9-124B-A281-EAA6D3EF47AB}" type="datetime1">
              <a:rPr lang="fr-FR" smtClean="0"/>
              <a:t>06/12/2021</a:t>
            </a:fld>
            <a:endParaRPr lang="fr-FR"/>
          </a:p>
        </p:txBody>
      </p:sp>
      <p:sp>
        <p:nvSpPr>
          <p:cNvPr id="6" name="Espace réservé du pied de page 5"/>
          <p:cNvSpPr>
            <a:spLocks noGrp="1"/>
          </p:cNvSpPr>
          <p:nvPr>
            <p:ph type="ftr" sz="quarter" idx="11"/>
          </p:nvPr>
        </p:nvSpPr>
        <p:spPr/>
        <p:txBody>
          <a:bodyPr/>
          <a:lstStyle/>
          <a:p>
            <a:r>
              <a:rPr lang="fr-FR" smtClean="0"/>
              <a:t>Evan Bertin - TD Economie - Semestre 2 – 2020/2021</a:t>
            </a:r>
            <a:endParaRPr lang="fr-FR" dirty="0"/>
          </a:p>
        </p:txBody>
      </p:sp>
      <p:sp>
        <p:nvSpPr>
          <p:cNvPr id="7" name="Espace réservé du numéro de diapositive 6"/>
          <p:cNvSpPr>
            <a:spLocks noGrp="1"/>
          </p:cNvSpPr>
          <p:nvPr>
            <p:ph type="sldNum" sz="quarter" idx="12"/>
          </p:nvPr>
        </p:nvSpPr>
        <p:spPr/>
        <p:txBody>
          <a:bodyPr/>
          <a:lstStyle/>
          <a:p>
            <a:fld id="{217F3BC4-4704-44DA-99D7-B036BB036B9C}" type="slidenum">
              <a:rPr lang="fr-FR" smtClean="0"/>
              <a:t>‹#›</a:t>
            </a:fld>
            <a:endParaRPr lang="fr-FR"/>
          </a:p>
        </p:txBody>
      </p:sp>
      <p:sp>
        <p:nvSpPr>
          <p:cNvPr id="8" name="Connecteur droit 7"/>
          <p:cNvSpPr>
            <a:spLocks noChangeShapeType="1"/>
          </p:cNvSpPr>
          <p:nvPr/>
        </p:nvSpPr>
        <p:spPr bwMode="auto">
          <a:xfrm flipV="1">
            <a:off x="6084107" y="1575653"/>
            <a:ext cx="11895"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10" name="Espace réservé du contenu 9"/>
          <p:cNvSpPr>
            <a:spLocks noGrp="1"/>
          </p:cNvSpPr>
          <p:nvPr>
            <p:ph sz="half" idx="1"/>
          </p:nvPr>
        </p:nvSpPr>
        <p:spPr>
          <a:xfrm>
            <a:off x="402336" y="1371600"/>
            <a:ext cx="5384800" cy="4681728"/>
          </a:xfrm>
        </p:spPr>
        <p:txBody>
          <a:bodyPr/>
          <a:lstStyle>
            <a:lvl1pPr>
              <a:defRPr sz="2500"/>
            </a:lvl1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contenu 11"/>
          <p:cNvSpPr>
            <a:spLocks noGrp="1"/>
          </p:cNvSpPr>
          <p:nvPr>
            <p:ph sz="half" idx="2"/>
          </p:nvPr>
        </p:nvSpPr>
        <p:spPr>
          <a:xfrm>
            <a:off x="6400800" y="1371600"/>
            <a:ext cx="5384800" cy="4681728"/>
          </a:xfrm>
        </p:spPr>
        <p:txBody>
          <a:bodyPr/>
          <a:lstStyle>
            <a:lvl1pPr>
              <a:defRPr sz="2500"/>
            </a:lvl1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bg>
      <p:bgRef idx="1001">
        <a:schemeClr val="bg2"/>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flipV="1">
            <a:off x="6096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20" name="Rectangle 19"/>
          <p:cNvSpPr>
            <a:spLocks noChangeArrowheads="1"/>
          </p:cNvSpPr>
          <p:nvPr/>
        </p:nvSpPr>
        <p:spPr bwMode="white">
          <a:xfrm>
            <a:off x="0" y="0"/>
            <a:ext cx="12192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9" name="Rectangle 18"/>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21" name="Rectangle 20"/>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22" name="Rectangle 21"/>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1" name="Rectangle 10"/>
          <p:cNvSpPr/>
          <p:nvPr/>
        </p:nvSpPr>
        <p:spPr>
          <a:xfrm>
            <a:off x="203200" y="1371600"/>
            <a:ext cx="11777472"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Rectangle 12"/>
          <p:cNvSpPr>
            <a:spLocks noChangeArrowheads="1"/>
          </p:cNvSpPr>
          <p:nvPr/>
        </p:nvSpPr>
        <p:spPr bwMode="auto">
          <a:xfrm>
            <a:off x="194564" y="6391656"/>
            <a:ext cx="11777472"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3" name="Espace réservé du texte 2"/>
          <p:cNvSpPr>
            <a:spLocks noGrp="1"/>
          </p:cNvSpPr>
          <p:nvPr>
            <p:ph type="body" idx="1"/>
          </p:nvPr>
        </p:nvSpPr>
        <p:spPr>
          <a:xfrm>
            <a:off x="402336" y="1524000"/>
            <a:ext cx="5386917"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4" name="Espace réservé du texte 3"/>
          <p:cNvSpPr>
            <a:spLocks noGrp="1"/>
          </p:cNvSpPr>
          <p:nvPr>
            <p:ph type="body" sz="half" idx="3"/>
          </p:nvPr>
        </p:nvSpPr>
        <p:spPr>
          <a:xfrm>
            <a:off x="6388441" y="1524000"/>
            <a:ext cx="5389033"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7" name="Espace réservé de la date 6"/>
          <p:cNvSpPr>
            <a:spLocks noGrp="1"/>
          </p:cNvSpPr>
          <p:nvPr>
            <p:ph type="dt" sz="half" idx="10"/>
          </p:nvPr>
        </p:nvSpPr>
        <p:spPr/>
        <p:txBody>
          <a:bodyPr/>
          <a:lstStyle/>
          <a:p>
            <a:fld id="{601FE722-85FA-FB45-9F59-1116E708D8B6}" type="datetime1">
              <a:rPr lang="fr-FR" smtClean="0"/>
              <a:t>06/12/2021</a:t>
            </a:fld>
            <a:endParaRPr lang="fr-FR"/>
          </a:p>
        </p:txBody>
      </p:sp>
      <p:sp>
        <p:nvSpPr>
          <p:cNvPr id="8" name="Espace réservé du pied de page 7"/>
          <p:cNvSpPr>
            <a:spLocks noGrp="1"/>
          </p:cNvSpPr>
          <p:nvPr>
            <p:ph type="ftr" sz="quarter" idx="11"/>
          </p:nvPr>
        </p:nvSpPr>
        <p:spPr>
          <a:xfrm>
            <a:off x="406400" y="6409944"/>
            <a:ext cx="4775200" cy="365760"/>
          </a:xfrm>
        </p:spPr>
        <p:txBody>
          <a:bodyPr/>
          <a:lstStyle/>
          <a:p>
            <a:r>
              <a:rPr lang="fr-FR" smtClean="0"/>
              <a:t>Evan Bertin - TD Economie - Semestre 2 – 2020/2021</a:t>
            </a:r>
            <a:endParaRPr lang="fr-FR" dirty="0"/>
          </a:p>
        </p:txBody>
      </p:sp>
      <p:sp>
        <p:nvSpPr>
          <p:cNvPr id="15" name="Connecteur droit 14"/>
          <p:cNvSpPr>
            <a:spLocks noChangeShapeType="1"/>
          </p:cNvSpPr>
          <p:nvPr/>
        </p:nvSpPr>
        <p:spPr bwMode="auto">
          <a:xfrm>
            <a:off x="203200" y="128016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18" name="Rectangle 17"/>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24" name="Espace réservé du contenu 23"/>
          <p:cNvSpPr>
            <a:spLocks noGrp="1"/>
          </p:cNvSpPr>
          <p:nvPr>
            <p:ph sz="quarter" idx="2"/>
          </p:nvPr>
        </p:nvSpPr>
        <p:spPr>
          <a:xfrm>
            <a:off x="402336" y="2471383"/>
            <a:ext cx="5388864" cy="3818404"/>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6" name="Espace réservé du contenu 25"/>
          <p:cNvSpPr>
            <a:spLocks noGrp="1"/>
          </p:cNvSpPr>
          <p:nvPr>
            <p:ph sz="quarter" idx="4"/>
          </p:nvPr>
        </p:nvSpPr>
        <p:spPr>
          <a:xfrm>
            <a:off x="6400800" y="2471383"/>
            <a:ext cx="5384800" cy="3822192"/>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llipse 24"/>
          <p:cNvSpPr/>
          <p:nvPr/>
        </p:nvSpPr>
        <p:spPr>
          <a:xfrm>
            <a:off x="5689600" y="956036"/>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7" name="Ellipse 26"/>
          <p:cNvSpPr/>
          <p:nvPr/>
        </p:nvSpPr>
        <p:spPr>
          <a:xfrm>
            <a:off x="5815584" y="1050524"/>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Espace réservé du numéro de diapositive 8"/>
          <p:cNvSpPr>
            <a:spLocks noGrp="1"/>
          </p:cNvSpPr>
          <p:nvPr>
            <p:ph type="sldNum" sz="quarter" idx="12"/>
          </p:nvPr>
        </p:nvSpPr>
        <p:spPr>
          <a:xfrm>
            <a:off x="5791200" y="1042417"/>
            <a:ext cx="609600" cy="441325"/>
          </a:xfrm>
        </p:spPr>
        <p:txBody>
          <a:bodyPr/>
          <a:lstStyle>
            <a:lvl1pPr algn="ctr">
              <a:defRPr/>
            </a:lvl1pPr>
          </a:lstStyle>
          <a:p>
            <a:fld id="{217F3BC4-4704-44DA-99D7-B036BB036B9C}" type="slidenum">
              <a:rPr lang="fr-FR" smtClean="0"/>
              <a:t>‹#›</a:t>
            </a:fld>
            <a:endParaRPr lang="fr-FR"/>
          </a:p>
        </p:txBody>
      </p:sp>
      <p:sp>
        <p:nvSpPr>
          <p:cNvPr id="23" name="Titre 22"/>
          <p:cNvSpPr>
            <a:spLocks noGrp="1"/>
          </p:cNvSpPr>
          <p:nvPr>
            <p:ph type="title"/>
          </p:nvPr>
        </p:nvSpPr>
        <p:spPr/>
        <p:txBody>
          <a:bodyPr rtlCol="0" anchor="b" anchorCtr="0"/>
          <a:lstStyle/>
          <a:p>
            <a:r>
              <a:rPr kumimoji="0" lang="fr-FR" smtClean="0"/>
              <a:t>Modifiez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e la date 2"/>
          <p:cNvSpPr>
            <a:spLocks noGrp="1"/>
          </p:cNvSpPr>
          <p:nvPr>
            <p:ph type="dt" sz="half" idx="10"/>
          </p:nvPr>
        </p:nvSpPr>
        <p:spPr/>
        <p:txBody>
          <a:bodyPr/>
          <a:lstStyle/>
          <a:p>
            <a:fld id="{BA680BD8-27D5-AA41-8B18-56B3BFBC6C0D}" type="datetime1">
              <a:rPr lang="fr-FR" smtClean="0"/>
              <a:t>06/12/2021</a:t>
            </a:fld>
            <a:endParaRPr lang="fr-FR"/>
          </a:p>
        </p:txBody>
      </p:sp>
      <p:sp>
        <p:nvSpPr>
          <p:cNvPr id="4" name="Espace réservé du pied de page 3"/>
          <p:cNvSpPr>
            <a:spLocks noGrp="1"/>
          </p:cNvSpPr>
          <p:nvPr>
            <p:ph type="ftr" sz="quarter" idx="11"/>
          </p:nvPr>
        </p:nvSpPr>
        <p:spPr/>
        <p:txBody>
          <a:bodyPr/>
          <a:lstStyle/>
          <a:p>
            <a:r>
              <a:rPr lang="fr-FR" smtClean="0"/>
              <a:t>Evan Bertin - TD Economie - Semestre 2 – 2020/2021</a:t>
            </a:r>
            <a:endParaRPr lang="fr-FR" dirty="0"/>
          </a:p>
        </p:txBody>
      </p:sp>
      <p:sp>
        <p:nvSpPr>
          <p:cNvPr id="5" name="Espace réservé du numéro de diapositive 4"/>
          <p:cNvSpPr>
            <a:spLocks noGrp="1"/>
          </p:cNvSpPr>
          <p:nvPr>
            <p:ph type="sldNum" sz="quarter" idx="12"/>
          </p:nvPr>
        </p:nvSpPr>
        <p:spPr>
          <a:xfrm>
            <a:off x="5791200" y="1036021"/>
            <a:ext cx="609600" cy="441325"/>
          </a:xfrm>
        </p:spPr>
        <p:txBody>
          <a:bodyPr/>
          <a:lstStyle/>
          <a:p>
            <a:fld id="{217F3BC4-4704-44DA-99D7-B036BB036B9C}" type="slidenum">
              <a:rPr lang="fr-FR" smtClean="0"/>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8" name="Rectangle 7"/>
          <p:cNvSpPr>
            <a:spLocks noChangeArrowheads="1"/>
          </p:cNvSpPr>
          <p:nvPr/>
        </p:nvSpPr>
        <p:spPr bwMode="white">
          <a:xfrm>
            <a:off x="0" y="0"/>
            <a:ext cx="12192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0" name="Rectangle 9"/>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9" name="Rectangle 8"/>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5" name="Rectangle 4"/>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6" name="Rectangle 5"/>
          <p:cNvSpPr>
            <a:spLocks noChangeArrowheads="1"/>
          </p:cNvSpPr>
          <p:nvPr/>
        </p:nvSpPr>
        <p:spPr bwMode="auto">
          <a:xfrm>
            <a:off x="203200" y="158496"/>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2" name="Espace réservé de la date 1"/>
          <p:cNvSpPr>
            <a:spLocks noGrp="1"/>
          </p:cNvSpPr>
          <p:nvPr>
            <p:ph type="dt" sz="half" idx="10"/>
          </p:nvPr>
        </p:nvSpPr>
        <p:spPr/>
        <p:txBody>
          <a:bodyPr/>
          <a:lstStyle/>
          <a:p>
            <a:fld id="{360D4203-A8E4-F74A-9A66-50E5044EA3CF}" type="datetime1">
              <a:rPr lang="fr-FR" smtClean="0"/>
              <a:t>06/12/2021</a:t>
            </a:fld>
            <a:endParaRPr lang="fr-FR"/>
          </a:p>
        </p:txBody>
      </p:sp>
      <p:sp>
        <p:nvSpPr>
          <p:cNvPr id="3" name="Espace réservé du pied de page 2"/>
          <p:cNvSpPr>
            <a:spLocks noGrp="1"/>
          </p:cNvSpPr>
          <p:nvPr>
            <p:ph type="ftr" sz="quarter" idx="11"/>
          </p:nvPr>
        </p:nvSpPr>
        <p:spPr/>
        <p:txBody>
          <a:bodyPr/>
          <a:lstStyle/>
          <a:p>
            <a:r>
              <a:rPr lang="fr-FR" smtClean="0"/>
              <a:t>Evan Bertin - TD Economie - Semestre 2 – 2020/2021</a:t>
            </a:r>
            <a:endParaRPr lang="fr-FR" dirty="0"/>
          </a:p>
        </p:txBody>
      </p:sp>
      <p:sp>
        <p:nvSpPr>
          <p:cNvPr id="4" name="Espace réservé du numéro de diapositive 3"/>
          <p:cNvSpPr>
            <a:spLocks noGrp="1"/>
          </p:cNvSpPr>
          <p:nvPr>
            <p:ph type="sldNum" sz="quarter" idx="12"/>
          </p:nvPr>
        </p:nvSpPr>
        <p:spPr>
          <a:xfrm>
            <a:off x="5689600" y="6324600"/>
            <a:ext cx="812800" cy="441324"/>
          </a:xfrm>
        </p:spPr>
        <p:txBody>
          <a:bodyPr/>
          <a:lstStyle>
            <a:lvl1pPr>
              <a:defRPr>
                <a:solidFill>
                  <a:srgbClr val="FFFFFF"/>
                </a:solidFill>
              </a:defRPr>
            </a:lvl1pPr>
          </a:lstStyle>
          <a:p>
            <a:fld id="{217F3BC4-4704-44DA-99D7-B036BB036B9C}" type="slidenum">
              <a:rPr lang="fr-FR" smtClean="0"/>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203200" y="152400"/>
            <a:ext cx="11777472"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5" name="Rectangle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8" name="Rectangle 17"/>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6" name="Rectangle 15"/>
          <p:cNvSpPr>
            <a:spLocks noChangeArrowheads="1"/>
          </p:cNvSpPr>
          <p:nvPr/>
        </p:nvSpPr>
        <p:spPr bwMode="white">
          <a:xfrm>
            <a:off x="0" y="0"/>
            <a:ext cx="12192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7" name="Rectangle 16"/>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3" name="Rectangle 12"/>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re 1"/>
          <p:cNvSpPr>
            <a:spLocks noGrp="1"/>
          </p:cNvSpPr>
          <p:nvPr>
            <p:ph type="title"/>
          </p:nvPr>
        </p:nvSpPr>
        <p:spPr>
          <a:xfrm>
            <a:off x="508000" y="914400"/>
            <a:ext cx="3149600" cy="990600"/>
          </a:xfrm>
        </p:spPr>
        <p:txBody>
          <a:bodyPr anchor="b">
            <a:noAutofit/>
          </a:bodyPr>
          <a:lstStyle>
            <a:lvl1pPr algn="l">
              <a:buNone/>
              <a:defRPr sz="2200" b="1">
                <a:solidFill>
                  <a:srgbClr val="FFFFFF"/>
                </a:solidFill>
              </a:defRPr>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508000" y="1981201"/>
            <a:ext cx="31496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Rectangle 7"/>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9" name="Connecteur droit 8"/>
          <p:cNvSpPr>
            <a:spLocks noChangeShapeType="1"/>
          </p:cNvSpPr>
          <p:nvPr/>
        </p:nvSpPr>
        <p:spPr bwMode="auto">
          <a:xfrm>
            <a:off x="203200" y="533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20" name="Espace réservé du contenu 19"/>
          <p:cNvSpPr>
            <a:spLocks noGrp="1"/>
          </p:cNvSpPr>
          <p:nvPr>
            <p:ph sz="quarter" idx="1"/>
          </p:nvPr>
        </p:nvSpPr>
        <p:spPr>
          <a:xfrm>
            <a:off x="4165600" y="685800"/>
            <a:ext cx="7518400" cy="5410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0" name="Ellipse 9"/>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Ellipse 10"/>
          <p:cNvSpPr/>
          <p:nvPr/>
        </p:nvSpPr>
        <p:spPr>
          <a:xfrm>
            <a:off x="1853184" y="323088"/>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Espace réservé du numéro de diapositive 6"/>
          <p:cNvSpPr>
            <a:spLocks noGrp="1"/>
          </p:cNvSpPr>
          <p:nvPr>
            <p:ph type="sldNum" sz="quarter" idx="12"/>
          </p:nvPr>
        </p:nvSpPr>
        <p:spPr>
          <a:xfrm>
            <a:off x="1828800" y="312739"/>
            <a:ext cx="609600" cy="441325"/>
          </a:xfrm>
        </p:spPr>
        <p:txBody>
          <a:bodyPr/>
          <a:lstStyle>
            <a:lvl1pPr>
              <a:defRPr>
                <a:solidFill>
                  <a:schemeClr val="accent3">
                    <a:shade val="75000"/>
                  </a:schemeClr>
                </a:solidFill>
              </a:defRPr>
            </a:lvl1pPr>
          </a:lstStyle>
          <a:p>
            <a:fld id="{217F3BC4-4704-44DA-99D7-B036BB036B9C}" type="slidenum">
              <a:rPr lang="fr-FR" smtClean="0"/>
              <a:t>‹#›</a:t>
            </a:fld>
            <a:endParaRPr lang="fr-FR"/>
          </a:p>
        </p:txBody>
      </p:sp>
      <p:sp>
        <p:nvSpPr>
          <p:cNvPr id="21" name="Rectangle 20"/>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5" name="Espace réservé de la date 4"/>
          <p:cNvSpPr>
            <a:spLocks noGrp="1"/>
          </p:cNvSpPr>
          <p:nvPr>
            <p:ph type="dt" sz="half" idx="10"/>
          </p:nvPr>
        </p:nvSpPr>
        <p:spPr/>
        <p:txBody>
          <a:bodyPr/>
          <a:lstStyle/>
          <a:p>
            <a:fld id="{FDC0CF05-C025-3A4F-9CB6-06DCBC03AE02}" type="datetime1">
              <a:rPr lang="fr-FR" smtClean="0"/>
              <a:t>06/12/2021</a:t>
            </a:fld>
            <a:endParaRPr lang="fr-FR"/>
          </a:p>
        </p:txBody>
      </p:sp>
      <p:sp>
        <p:nvSpPr>
          <p:cNvPr id="6" name="Espace réservé du pied de page 5"/>
          <p:cNvSpPr>
            <a:spLocks noGrp="1"/>
          </p:cNvSpPr>
          <p:nvPr>
            <p:ph type="ftr" sz="quarter" idx="11"/>
          </p:nvPr>
        </p:nvSpPr>
        <p:spPr>
          <a:xfrm>
            <a:off x="402336" y="6410848"/>
            <a:ext cx="4511040" cy="365760"/>
          </a:xfrm>
        </p:spPr>
        <p:txBody>
          <a:bodyPr/>
          <a:lstStyle/>
          <a:p>
            <a:r>
              <a:rPr lang="fr-FR" smtClean="0"/>
              <a:t>Evan Bertin - TD Economie - Semestre 2 – 2020/2021</a:t>
            </a:r>
            <a:endParaRPr lang="fr-FR"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1" name="Connecteur droit 20"/>
          <p:cNvSpPr>
            <a:spLocks noChangeShapeType="1"/>
          </p:cNvSpPr>
          <p:nvPr/>
        </p:nvSpPr>
        <p:spPr bwMode="auto">
          <a:xfrm>
            <a:off x="203200" y="533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19" name="Rectangle 18"/>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6" name="Rectangle 15"/>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7" name="Rectangle 16"/>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20" name="Rectangle 19"/>
          <p:cNvSpPr>
            <a:spLocks noChangeArrowheads="1"/>
          </p:cNvSpPr>
          <p:nvPr/>
        </p:nvSpPr>
        <p:spPr bwMode="auto">
          <a:xfrm>
            <a:off x="203200" y="152400"/>
            <a:ext cx="11777472"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8" name="Rectangle 7"/>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Rectangle 14"/>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12" name="Ellipse 11"/>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Ellipse 12"/>
          <p:cNvSpPr/>
          <p:nvPr/>
        </p:nvSpPr>
        <p:spPr>
          <a:xfrm>
            <a:off x="1853184" y="323088"/>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Espace réservé du numéro de diapositive 6"/>
          <p:cNvSpPr>
            <a:spLocks noGrp="1"/>
          </p:cNvSpPr>
          <p:nvPr>
            <p:ph type="sldNum" sz="quarter" idx="12"/>
          </p:nvPr>
        </p:nvSpPr>
        <p:spPr>
          <a:xfrm>
            <a:off x="1828800" y="312739"/>
            <a:ext cx="609600" cy="441325"/>
          </a:xfrm>
        </p:spPr>
        <p:txBody>
          <a:bodyPr/>
          <a:lstStyle/>
          <a:p>
            <a:fld id="{217F3BC4-4704-44DA-99D7-B036BB036B9C}" type="slidenum">
              <a:rPr lang="fr-FR" smtClean="0"/>
              <a:t>‹#›</a:t>
            </a:fld>
            <a:endParaRPr lang="fr-FR"/>
          </a:p>
        </p:txBody>
      </p:sp>
      <p:sp>
        <p:nvSpPr>
          <p:cNvPr id="2" name="Titre 1"/>
          <p:cNvSpPr>
            <a:spLocks noGrp="1"/>
          </p:cNvSpPr>
          <p:nvPr>
            <p:ph type="title"/>
          </p:nvPr>
        </p:nvSpPr>
        <p:spPr>
          <a:xfrm>
            <a:off x="4000500" y="5029200"/>
            <a:ext cx="7823200" cy="1219200"/>
          </a:xfrm>
        </p:spPr>
        <p:txBody>
          <a:bodyPr anchor="t">
            <a:noAutofit/>
          </a:bodyPr>
          <a:lstStyle>
            <a:lvl1pPr algn="l">
              <a:buNone/>
              <a:defRPr sz="2400" b="1">
                <a:solidFill>
                  <a:schemeClr val="tx2"/>
                </a:solidFill>
              </a:defRPr>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4000500" y="609600"/>
            <a:ext cx="7823200" cy="4267200"/>
          </a:xfrm>
        </p:spPr>
        <p:txBody>
          <a:bodyPr/>
          <a:lstStyle>
            <a:lvl1pPr marL="0" indent="0">
              <a:buNone/>
              <a:defRPr sz="3200"/>
            </a:lvl1pPr>
          </a:lstStyle>
          <a:p>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508000" y="990600"/>
            <a:ext cx="32512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22" name="Rectangle 21"/>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5" name="Espace réservé de la date 4"/>
          <p:cNvSpPr>
            <a:spLocks noGrp="1"/>
          </p:cNvSpPr>
          <p:nvPr>
            <p:ph type="dt" sz="half" idx="10"/>
          </p:nvPr>
        </p:nvSpPr>
        <p:spPr>
          <a:xfrm>
            <a:off x="7717536" y="6404984"/>
            <a:ext cx="4059936" cy="365760"/>
          </a:xfrm>
        </p:spPr>
        <p:txBody>
          <a:bodyPr/>
          <a:lstStyle/>
          <a:p>
            <a:fld id="{A1ACC761-2D27-4E4E-AD4B-0997F53BA24D}" type="datetime1">
              <a:rPr lang="fr-FR" smtClean="0"/>
              <a:t>06/12/2021</a:t>
            </a:fld>
            <a:endParaRPr lang="fr-FR"/>
          </a:p>
        </p:txBody>
      </p:sp>
      <p:sp>
        <p:nvSpPr>
          <p:cNvPr id="6" name="Espace réservé du pied de page 5"/>
          <p:cNvSpPr>
            <a:spLocks noGrp="1"/>
          </p:cNvSpPr>
          <p:nvPr>
            <p:ph type="ftr" sz="quarter" idx="11"/>
          </p:nvPr>
        </p:nvSpPr>
        <p:spPr>
          <a:xfrm>
            <a:off x="402336" y="6410848"/>
            <a:ext cx="4779264" cy="365760"/>
          </a:xfrm>
        </p:spPr>
        <p:txBody>
          <a:bodyPr/>
          <a:lstStyle/>
          <a:p>
            <a:r>
              <a:rPr lang="fr-FR" smtClean="0"/>
              <a:t>Evan Bertin - TD Economie - Semestre 2 – 2020/2021</a:t>
            </a:r>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6" name="Rectangle 15"/>
          <p:cNvSpPr>
            <a:spLocks noChangeArrowheads="1"/>
          </p:cNvSpPr>
          <p:nvPr/>
        </p:nvSpPr>
        <p:spPr bwMode="white">
          <a:xfrm>
            <a:off x="0" y="1"/>
            <a:ext cx="12192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9" name="Rectangle 18"/>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9" name="Rectangle 8"/>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sz="1800"/>
          </a:p>
        </p:txBody>
      </p:sp>
      <p:sp>
        <p:nvSpPr>
          <p:cNvPr id="14" name="Espace réservé de la date 13"/>
          <p:cNvSpPr>
            <a:spLocks noGrp="1"/>
          </p:cNvSpPr>
          <p:nvPr>
            <p:ph type="dt" sz="half" idx="2"/>
          </p:nvPr>
        </p:nvSpPr>
        <p:spPr>
          <a:xfrm>
            <a:off x="7721600" y="6404984"/>
            <a:ext cx="4059936" cy="365760"/>
          </a:xfrm>
          <a:prstGeom prst="rect">
            <a:avLst/>
          </a:prstGeom>
        </p:spPr>
        <p:txBody>
          <a:bodyPr vert="horz"/>
          <a:lstStyle>
            <a:lvl1pPr algn="r" eaLnBrk="1" latinLnBrk="0" hangingPunct="1">
              <a:defRPr kumimoji="0" sz="1400">
                <a:solidFill>
                  <a:srgbClr val="FFFFFF"/>
                </a:solidFill>
              </a:defRPr>
            </a:lvl1pPr>
          </a:lstStyle>
          <a:p>
            <a:fld id="{0B10A5C0-E7F6-DD45-8F1E-8AA0C93B7B91}" type="datetime1">
              <a:rPr lang="fr-FR" smtClean="0"/>
              <a:t>06/12/2021</a:t>
            </a:fld>
            <a:endParaRPr lang="fr-FR"/>
          </a:p>
        </p:txBody>
      </p:sp>
      <p:sp>
        <p:nvSpPr>
          <p:cNvPr id="3" name="Espace réservé du pied de page 2"/>
          <p:cNvSpPr>
            <a:spLocks noGrp="1"/>
          </p:cNvSpPr>
          <p:nvPr>
            <p:ph type="ftr" sz="quarter" idx="3"/>
          </p:nvPr>
        </p:nvSpPr>
        <p:spPr>
          <a:xfrm>
            <a:off x="406400" y="6410848"/>
            <a:ext cx="4775200" cy="365760"/>
          </a:xfrm>
          <a:prstGeom prst="rect">
            <a:avLst/>
          </a:prstGeom>
        </p:spPr>
        <p:txBody>
          <a:bodyPr vert="horz"/>
          <a:lstStyle>
            <a:lvl1pPr algn="l" eaLnBrk="1" latinLnBrk="0" hangingPunct="1">
              <a:defRPr kumimoji="0" sz="1200">
                <a:solidFill>
                  <a:srgbClr val="FFFFFF"/>
                </a:solidFill>
              </a:defRPr>
            </a:lvl1pPr>
          </a:lstStyle>
          <a:p>
            <a:r>
              <a:rPr lang="fr-FR" smtClean="0"/>
              <a:t>Evan Bertin - TD Economie - Semestre 2 – 2020/2021</a:t>
            </a:r>
            <a:endParaRPr lang="fr-FR" dirty="0"/>
          </a:p>
        </p:txBody>
      </p:sp>
      <p:sp>
        <p:nvSpPr>
          <p:cNvPr id="8" name="Rectangle 7"/>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sz="1800" dirty="0"/>
          </a:p>
        </p:txBody>
      </p:sp>
      <p:sp>
        <p:nvSpPr>
          <p:cNvPr id="10" name="Connecteur droit 9"/>
          <p:cNvSpPr>
            <a:spLocks noChangeShapeType="1"/>
          </p:cNvSpPr>
          <p:nvPr/>
        </p:nvSpPr>
        <p:spPr bwMode="auto">
          <a:xfrm>
            <a:off x="203200" y="1276743"/>
            <a:ext cx="1177747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sz="1800"/>
          </a:p>
        </p:txBody>
      </p:sp>
      <p:sp>
        <p:nvSpPr>
          <p:cNvPr id="12" name="Ellipse 11"/>
          <p:cNvSpPr/>
          <p:nvPr/>
        </p:nvSpPr>
        <p:spPr>
          <a:xfrm>
            <a:off x="5689600" y="956036"/>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Ellipse 14"/>
          <p:cNvSpPr/>
          <p:nvPr/>
        </p:nvSpPr>
        <p:spPr>
          <a:xfrm>
            <a:off x="5815584" y="1050524"/>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Espace réservé du numéro de diapositive 22"/>
          <p:cNvSpPr>
            <a:spLocks noGrp="1"/>
          </p:cNvSpPr>
          <p:nvPr>
            <p:ph type="sldNum" sz="quarter" idx="4"/>
          </p:nvPr>
        </p:nvSpPr>
        <p:spPr>
          <a:xfrm>
            <a:off x="5791200" y="1040175"/>
            <a:ext cx="6096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217F3BC4-4704-44DA-99D7-B036BB036B9C}" type="slidenum">
              <a:rPr lang="fr-FR" smtClean="0"/>
              <a:t>‹#›</a:t>
            </a:fld>
            <a:endParaRPr lang="fr-FR"/>
          </a:p>
        </p:txBody>
      </p:sp>
      <p:sp>
        <p:nvSpPr>
          <p:cNvPr id="22" name="Espace réservé du titre 21"/>
          <p:cNvSpPr>
            <a:spLocks noGrp="1"/>
          </p:cNvSpPr>
          <p:nvPr>
            <p:ph type="title"/>
          </p:nvPr>
        </p:nvSpPr>
        <p:spPr>
          <a:xfrm>
            <a:off x="402336" y="228600"/>
            <a:ext cx="11379200" cy="758952"/>
          </a:xfrm>
          <a:prstGeom prst="rect">
            <a:avLst/>
          </a:prstGeom>
        </p:spPr>
        <p:txBody>
          <a:bodyPr vert="horz" anchor="b">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02336" y="1524000"/>
            <a:ext cx="11379200" cy="4599432"/>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compilatio.n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cholar.google.fr/" TargetMode="External"/><Relationship Id="rId3" Type="http://schemas.openxmlformats.org/officeDocument/2006/relationships/hyperlink" Target="https://www.zotero.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KgQlQcjBAKs" TargetMode="External"/><Relationship Id="rId4" Type="http://schemas.openxmlformats.org/officeDocument/2006/relationships/hyperlink" Target="https://www.youtube.com/watch?v=CekGBkPQU5k" TargetMode="External"/><Relationship Id="rId5" Type="http://schemas.openxmlformats.org/officeDocument/2006/relationships/hyperlink" Target="https://www.youtube.com/watch?v=anEn4HHZi2s" TargetMode="External"/><Relationship Id="rId1" Type="http://schemas.openxmlformats.org/officeDocument/2006/relationships/slideLayout" Target="../slideLayouts/slideLayout7.xml"/><Relationship Id="rId2" Type="http://schemas.openxmlformats.org/officeDocument/2006/relationships/hyperlink" Target="https://www.youtube.com/watch?v=ldWRpySM1C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van.bertin@univ-paris13.f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monde-diplomatique.fr/2021/10/PITRON/63595#nb4" TargetMode="External"/><Relationship Id="rId3" Type="http://schemas.openxmlformats.org/officeDocument/2006/relationships/hyperlink" Target="https://www.monde-diplomatique.fr/2021/10/PITRON/63595#nb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latribune.fr))/" TargetMode="External"/><Relationship Id="rId4" Type="http://schemas.openxmlformats.org/officeDocument/2006/relationships/hyperlink" Target="https://multinationales.org)/" TargetMode="External"/><Relationship Id="rId1" Type="http://schemas.openxmlformats.org/officeDocument/2006/relationships/slideLayout" Target="../slideLayouts/slideLayout2.xml"/><Relationship Id="rId2" Type="http://schemas.openxmlformats.org/officeDocument/2006/relationships/hyperlink" Target="https://www.lesechos.f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t.univ-paris13.f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hyperlink" Target="https://about.netflix.com/f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hyperlink" Target="https://people.freebsd.org/~gallatin/talks/euro2021.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263352" y="2852936"/>
            <a:ext cx="11665295" cy="3557912"/>
          </a:xfrm>
        </p:spPr>
        <p:txBody>
          <a:bodyPr>
            <a:noAutofit/>
          </a:bodyPr>
          <a:lstStyle/>
          <a:p>
            <a:r>
              <a:rPr lang="fr-FR" sz="3600" cap="none" dirty="0" smtClean="0">
                <a:solidFill>
                  <a:schemeClr val="tx1"/>
                </a:solidFill>
              </a:rPr>
              <a:t>DÉCOUVERTE DE L’</a:t>
            </a:r>
            <a:r>
              <a:rPr lang="fr-FR" sz="3600" cap="none" dirty="0" smtClean="0">
                <a:solidFill>
                  <a:schemeClr val="tx1"/>
                </a:solidFill>
              </a:rPr>
              <a:t>ENVIRONNEMENT ÉCONOMIQUE ET ÉCOLOGIQUE</a:t>
            </a:r>
            <a:endParaRPr lang="fr-FR" sz="3200" cap="none" dirty="0" smtClean="0">
              <a:solidFill>
                <a:schemeClr val="tx1"/>
              </a:solidFill>
            </a:endParaRPr>
          </a:p>
        </p:txBody>
      </p:sp>
      <p:sp>
        <p:nvSpPr>
          <p:cNvPr id="2" name="Titre 1"/>
          <p:cNvSpPr>
            <a:spLocks noGrp="1"/>
          </p:cNvSpPr>
          <p:nvPr>
            <p:ph type="ctrTitle"/>
          </p:nvPr>
        </p:nvSpPr>
        <p:spPr>
          <a:xfrm>
            <a:off x="551384" y="381000"/>
            <a:ext cx="11089232" cy="1752600"/>
          </a:xfrm>
        </p:spPr>
        <p:txBody>
          <a:bodyPr>
            <a:noAutofit/>
          </a:bodyPr>
          <a:lstStyle/>
          <a:p>
            <a:r>
              <a:rPr lang="fr-FR" sz="6600" dirty="0" smtClean="0"/>
              <a:t>SAÉ 1.06</a:t>
            </a:r>
            <a:br>
              <a:rPr lang="fr-FR" sz="6600" dirty="0" smtClean="0"/>
            </a:br>
            <a:r>
              <a:rPr lang="fr-FR" sz="5400" i="1" dirty="0" smtClean="0"/>
              <a:t>BUT INFORMATIQUE – S1</a:t>
            </a:r>
            <a:endParaRPr lang="fr-FR" sz="5400" u="sng" dirty="0"/>
          </a:p>
        </p:txBody>
      </p:sp>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19015393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77" y="260648"/>
            <a:ext cx="9787918" cy="5689227"/>
          </a:xfrm>
          <a:prstGeom prst="rect">
            <a:avLst/>
          </a:prstGeom>
        </p:spPr>
      </p:pic>
    </p:spTree>
    <p:extLst>
      <p:ext uri="{BB962C8B-B14F-4D97-AF65-F5344CB8AC3E}">
        <p14:creationId xmlns:p14="http://schemas.microsoft.com/office/powerpoint/2010/main" val="1774826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6278642"/>
          </a:xfrm>
          <a:prstGeom prst="rect">
            <a:avLst/>
          </a:prstGeom>
          <a:noFill/>
        </p:spPr>
        <p:txBody>
          <a:bodyPr wrap="square" rtlCol="0">
            <a:spAutoFit/>
          </a:bodyPr>
          <a:lstStyle/>
          <a:p>
            <a:pPr algn="ctr"/>
            <a:r>
              <a:rPr lang="fr-FR" sz="2400" b="1" dirty="0" smtClean="0"/>
              <a:t>Guide : trouver des informations sur le site internet d’une entreprise</a:t>
            </a:r>
          </a:p>
          <a:p>
            <a:pPr marL="285750" indent="-285750">
              <a:buFont typeface="Arial" charset="0"/>
              <a:buChar char="•"/>
            </a:pPr>
            <a:endParaRPr lang="fr-FR" sz="2400" dirty="0"/>
          </a:p>
          <a:p>
            <a:pPr marL="285750" indent="-285750">
              <a:buFontTx/>
              <a:buChar char="-"/>
            </a:pPr>
            <a:r>
              <a:rPr lang="fr-FR" sz="2400" dirty="0" smtClean="0"/>
              <a:t>Toutes les grandes entreprises ont une catégorie « notre histoire » sur leur site internet (parfois en anglais) </a:t>
            </a:r>
          </a:p>
          <a:p>
            <a:pPr marL="285750" indent="-285750">
              <a:buFontTx/>
              <a:buChar char="-"/>
            </a:pPr>
            <a:r>
              <a:rPr lang="fr-FR" sz="2400" dirty="0" smtClean="0"/>
              <a:t>Une catégorie « investisseurs » dans laquelle il est possible de consulter les rapports d’activité des dernières années (donnent des informations sur le chiffre d’affaires, le nombre d’employés, etc.)</a:t>
            </a:r>
          </a:p>
          <a:p>
            <a:pPr marL="285750" indent="-285750">
              <a:buFontTx/>
              <a:buChar char="-"/>
            </a:pPr>
            <a:r>
              <a:rPr lang="fr-FR" sz="2400" dirty="0" smtClean="0"/>
              <a:t>Une catégorie « impacts » permettant d’obtenir des informations sur leurs stratégies quant au respect de l’environnement, à la lutte contre les discriminations, et plus généralement, en termes de Responsabilité sociale des entreprises (RSE)</a:t>
            </a:r>
          </a:p>
          <a:p>
            <a:pPr marL="285750" indent="-285750">
              <a:buFontTx/>
              <a:buChar char="-"/>
            </a:pPr>
            <a:endParaRPr lang="fr-FR" sz="2400" dirty="0" smtClean="0"/>
          </a:p>
          <a:p>
            <a:pPr marL="285750" indent="-285750">
              <a:buFontTx/>
              <a:buChar char="-"/>
            </a:pPr>
            <a:r>
              <a:rPr lang="fr-FR" sz="2400" dirty="0" smtClean="0"/>
              <a:t>Exemple de la société </a:t>
            </a:r>
            <a:r>
              <a:rPr lang="fr-FR" sz="2400" dirty="0" err="1" smtClean="0"/>
              <a:t>Netflix</a:t>
            </a:r>
            <a:endParaRPr lang="fr-FR" sz="2400" dirty="0" smtClean="0"/>
          </a:p>
          <a:p>
            <a:pPr marL="342900" indent="-342900">
              <a:buFont typeface="Wingdings" charset="2"/>
              <a:buChar char="Ø"/>
            </a:pPr>
            <a:r>
              <a:rPr lang="fr-FR" sz="2400" b="1" u="sng" dirty="0" smtClean="0"/>
              <a:t>Faire attention aux informations que l’on récolte sur le site des entreprises : elles sont forcément partiales et flatteuses (nécessité de les croiser avec des sources indépendantes)</a:t>
            </a:r>
          </a:p>
          <a:p>
            <a:endParaRPr lang="fr-FR" dirty="0"/>
          </a:p>
        </p:txBody>
      </p:sp>
    </p:spTree>
    <p:extLst>
      <p:ext uri="{BB962C8B-B14F-4D97-AF65-F5344CB8AC3E}">
        <p14:creationId xmlns:p14="http://schemas.microsoft.com/office/powerpoint/2010/main" val="371693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 que nous attendons (réellement) de vous</a:t>
            </a:r>
            <a:endParaRPr lang="fr-FR" dirty="0"/>
          </a:p>
        </p:txBody>
      </p:sp>
      <p:sp>
        <p:nvSpPr>
          <p:cNvPr id="4" name="Espace réservé du contenu 3"/>
          <p:cNvSpPr>
            <a:spLocks noGrp="1"/>
          </p:cNvSpPr>
          <p:nvPr>
            <p:ph sz="quarter" idx="1"/>
          </p:nvPr>
        </p:nvSpPr>
        <p:spPr>
          <a:xfrm>
            <a:off x="402336" y="1527048"/>
            <a:ext cx="11338560" cy="4883800"/>
          </a:xfrm>
        </p:spPr>
        <p:txBody>
          <a:bodyPr>
            <a:normAutofit/>
          </a:bodyPr>
          <a:lstStyle/>
          <a:p>
            <a:r>
              <a:rPr lang="fr-FR" b="1" dirty="0" smtClean="0"/>
              <a:t>Composition du dossier et de la présentation orale : </a:t>
            </a:r>
          </a:p>
          <a:p>
            <a:pPr marL="731520" lvl="1" indent="-457200">
              <a:buFont typeface="+mj-lt"/>
              <a:buAutoNum type="arabicPeriod"/>
            </a:pPr>
            <a:r>
              <a:rPr lang="fr-FR" b="1" dirty="0" smtClean="0">
                <a:solidFill>
                  <a:schemeClr val="tx1"/>
                </a:solidFill>
              </a:rPr>
              <a:t>Description de l’entreprise sélectionnée (sa taille, son secteur, son nombre d’employés, sa présence sur les marchés, son modèle économique, ses innovations, etc.)</a:t>
            </a:r>
          </a:p>
          <a:p>
            <a:pPr marL="731520" lvl="1" indent="-457200">
              <a:buFont typeface="+mj-lt"/>
              <a:buAutoNum type="arabicPeriod"/>
            </a:pPr>
            <a:r>
              <a:rPr lang="fr-FR" b="1" dirty="0" smtClean="0">
                <a:solidFill>
                  <a:schemeClr val="tx1"/>
                </a:solidFill>
              </a:rPr>
              <a:t>Présentation de l’empreinte écologique de cette dernière :</a:t>
            </a:r>
          </a:p>
          <a:p>
            <a:pPr marL="1005840" lvl="2" indent="-457200"/>
            <a:r>
              <a:rPr lang="fr-FR" b="1" dirty="0" smtClean="0"/>
              <a:t>Définition de ce qu’on entend par « empreinte écologique » (s’appuyer sur le cours + vos recherches personnelles)</a:t>
            </a:r>
          </a:p>
          <a:p>
            <a:pPr marL="1005840" lvl="2" indent="-457200"/>
            <a:r>
              <a:rPr lang="fr-FR" b="1" dirty="0" smtClean="0"/>
              <a:t>Estimation de l’empreinte écologique n’a pas forcément besoin d’être précise (dépend des informations disponibles), il s’agit surtout d’expliquer en quoi les activités de l’entreprise peuvent être polluantes</a:t>
            </a:r>
            <a:endParaRPr lang="fr-FR" sz="2900" dirty="0"/>
          </a:p>
        </p:txBody>
      </p:sp>
      <p:sp>
        <p:nvSpPr>
          <p:cNvPr id="5"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17164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40" y="148063"/>
            <a:ext cx="5890096" cy="6262785"/>
          </a:xfrm>
          <a:prstGeom prst="rect">
            <a:avLst/>
          </a:prstGeom>
        </p:spPr>
      </p:pic>
      <p:sp>
        <p:nvSpPr>
          <p:cNvPr id="3" name="ZoneTexte 2"/>
          <p:cNvSpPr txBox="1"/>
          <p:nvPr/>
        </p:nvSpPr>
        <p:spPr>
          <a:xfrm>
            <a:off x="6600056" y="1124744"/>
            <a:ext cx="3744416" cy="2246769"/>
          </a:xfrm>
          <a:prstGeom prst="rect">
            <a:avLst/>
          </a:prstGeom>
          <a:noFill/>
        </p:spPr>
        <p:txBody>
          <a:bodyPr wrap="square" rtlCol="0">
            <a:spAutoFit/>
          </a:bodyPr>
          <a:lstStyle/>
          <a:p>
            <a:r>
              <a:rPr lang="fr-FR" sz="2800" b="1" dirty="0" smtClean="0"/>
              <a:t>=&gt; Là encore, croiser données de l’entreprise et sources indépendantes</a:t>
            </a:r>
            <a:endParaRPr lang="fr-FR" sz="2800" b="1" dirty="0"/>
          </a:p>
        </p:txBody>
      </p:sp>
    </p:spTree>
    <p:extLst>
      <p:ext uri="{BB962C8B-B14F-4D97-AF65-F5344CB8AC3E}">
        <p14:creationId xmlns:p14="http://schemas.microsoft.com/office/powerpoint/2010/main" val="1929733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 que nous attendons (réellement) de vous</a:t>
            </a:r>
            <a:endParaRPr lang="fr-FR" dirty="0"/>
          </a:p>
        </p:txBody>
      </p:sp>
      <p:sp>
        <p:nvSpPr>
          <p:cNvPr id="4" name="Espace réservé du contenu 3"/>
          <p:cNvSpPr>
            <a:spLocks noGrp="1"/>
          </p:cNvSpPr>
          <p:nvPr>
            <p:ph sz="quarter" idx="1"/>
          </p:nvPr>
        </p:nvSpPr>
        <p:spPr>
          <a:xfrm>
            <a:off x="402336" y="1527048"/>
            <a:ext cx="11338560" cy="4883800"/>
          </a:xfrm>
        </p:spPr>
        <p:txBody>
          <a:bodyPr>
            <a:normAutofit/>
          </a:bodyPr>
          <a:lstStyle/>
          <a:p>
            <a:r>
              <a:rPr lang="fr-FR" b="1" dirty="0" smtClean="0"/>
              <a:t>Composition du dossier et de la présentation orale : </a:t>
            </a:r>
          </a:p>
          <a:p>
            <a:pPr marL="731520" lvl="1" indent="-457200">
              <a:buFont typeface="+mj-lt"/>
              <a:buAutoNum type="arabicPeriod"/>
            </a:pPr>
            <a:r>
              <a:rPr lang="fr-FR" b="1" dirty="0" smtClean="0">
                <a:solidFill>
                  <a:schemeClr val="tx1"/>
                </a:solidFill>
              </a:rPr>
              <a:t>Description de l’entreprise sélectionnée (sa taille, son secteur, son nombre d’employés, sa présence sur les marchés, son modèle économique, ses innovations, etc.)</a:t>
            </a:r>
          </a:p>
          <a:p>
            <a:pPr marL="731520" lvl="1" indent="-457200">
              <a:buFont typeface="+mj-lt"/>
              <a:buAutoNum type="arabicPeriod"/>
            </a:pPr>
            <a:r>
              <a:rPr lang="fr-FR" b="1" dirty="0" smtClean="0">
                <a:solidFill>
                  <a:schemeClr val="tx1"/>
                </a:solidFill>
              </a:rPr>
              <a:t>Présentation de l’empreinte écologique de cette dernière</a:t>
            </a:r>
          </a:p>
          <a:p>
            <a:pPr marL="731520" lvl="1" indent="-457200">
              <a:buFont typeface="+mj-lt"/>
              <a:buAutoNum type="arabicPeriod"/>
            </a:pPr>
            <a:r>
              <a:rPr lang="fr-FR" b="1" dirty="0" smtClean="0">
                <a:solidFill>
                  <a:schemeClr val="tx1"/>
                </a:solidFill>
              </a:rPr>
              <a:t>Formulation de préconisations pour réduire cette empreinte numérique : </a:t>
            </a:r>
          </a:p>
          <a:p>
            <a:pPr marL="1005840" lvl="2" indent="-457200"/>
            <a:r>
              <a:rPr lang="fr-FR" b="1" dirty="0" smtClean="0"/>
              <a:t>En listant les solutions déjà mises en place par l’entreprise (pouvant donner lieu à une critique de votre part) </a:t>
            </a:r>
          </a:p>
          <a:p>
            <a:pPr marL="1005840" lvl="2" indent="-457200"/>
            <a:r>
              <a:rPr lang="fr-FR" b="1" dirty="0" smtClean="0">
                <a:solidFill>
                  <a:schemeClr val="tx1"/>
                </a:solidFill>
              </a:rPr>
              <a:t>En proposant vos propres solutions ; soyez inventifs (tout en restant réalistes) ! </a:t>
            </a:r>
          </a:p>
        </p:txBody>
      </p:sp>
      <p:sp>
        <p:nvSpPr>
          <p:cNvPr id="5"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9344097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 que nous attendons (réellement) de vous</a:t>
            </a:r>
            <a:endParaRPr lang="fr-FR" dirty="0"/>
          </a:p>
        </p:txBody>
      </p:sp>
      <p:sp>
        <p:nvSpPr>
          <p:cNvPr id="4" name="Espace réservé du contenu 3"/>
          <p:cNvSpPr>
            <a:spLocks noGrp="1"/>
          </p:cNvSpPr>
          <p:nvPr>
            <p:ph sz="quarter" idx="1"/>
          </p:nvPr>
        </p:nvSpPr>
        <p:spPr>
          <a:xfrm>
            <a:off x="402336" y="1527048"/>
            <a:ext cx="11338560" cy="4883800"/>
          </a:xfrm>
        </p:spPr>
        <p:txBody>
          <a:bodyPr>
            <a:normAutofit/>
          </a:bodyPr>
          <a:lstStyle/>
          <a:p>
            <a:r>
              <a:rPr lang="fr-FR" b="1" dirty="0" smtClean="0">
                <a:solidFill>
                  <a:schemeClr val="tx1"/>
                </a:solidFill>
              </a:rPr>
              <a:t>Faire attention aux règles habituelles de présentation : </a:t>
            </a:r>
          </a:p>
          <a:p>
            <a:pPr lvl="1"/>
            <a:r>
              <a:rPr lang="fr-FR" dirty="0" smtClean="0">
                <a:solidFill>
                  <a:schemeClr val="tx1"/>
                </a:solidFill>
              </a:rPr>
              <a:t>Structurer le document écrit et oral : introduction avec annonce du plan, développement avec découpage clair en plusieurs parties, conclusion</a:t>
            </a:r>
          </a:p>
          <a:p>
            <a:pPr lvl="1"/>
            <a:r>
              <a:rPr lang="fr-FR" dirty="0" smtClean="0">
                <a:solidFill>
                  <a:schemeClr val="tx1"/>
                </a:solidFill>
              </a:rPr>
              <a:t>Toujours donner la source de ce que l’on dit : </a:t>
            </a:r>
            <a:r>
              <a:rPr lang="fr-FR" u="sng" dirty="0" smtClean="0">
                <a:solidFill>
                  <a:schemeClr val="tx1"/>
                </a:solidFill>
              </a:rPr>
              <a:t>mettre une bibliographie à la fin du document</a:t>
            </a:r>
          </a:p>
          <a:p>
            <a:pPr lvl="1"/>
            <a:endParaRPr lang="fr-FR" dirty="0" smtClean="0">
              <a:solidFill>
                <a:schemeClr val="tx1"/>
              </a:solidFill>
            </a:endParaRPr>
          </a:p>
        </p:txBody>
      </p:sp>
      <p:sp>
        <p:nvSpPr>
          <p:cNvPr id="5"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10517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4524315"/>
          </a:xfrm>
          <a:prstGeom prst="rect">
            <a:avLst/>
          </a:prstGeom>
          <a:noFill/>
        </p:spPr>
        <p:txBody>
          <a:bodyPr wrap="square" rtlCol="0">
            <a:spAutoFit/>
          </a:bodyPr>
          <a:lstStyle/>
          <a:p>
            <a:pPr algn="ctr"/>
            <a:r>
              <a:rPr lang="fr-FR" sz="2400" b="1" dirty="0" smtClean="0"/>
              <a:t>Guide : citer correctement ses sources – Attention au plagiat ! </a:t>
            </a:r>
          </a:p>
          <a:p>
            <a:pPr algn="ctr"/>
            <a:endParaRPr lang="fr-FR" sz="2400" dirty="0"/>
          </a:p>
          <a:p>
            <a:r>
              <a:rPr lang="fr-FR" sz="2400" b="1" dirty="0" smtClean="0"/>
              <a:t>Le document final sera soumis à un logiciel anti plagiat de </a:t>
            </a:r>
            <a:r>
              <a:rPr lang="fr-FR" sz="2400" b="1" dirty="0"/>
              <a:t>l’université (</a:t>
            </a:r>
            <a:r>
              <a:rPr lang="fr-FR" sz="2400" b="1" dirty="0">
                <a:hlinkClick r:id="rId2"/>
              </a:rPr>
              <a:t>https://</a:t>
            </a:r>
            <a:r>
              <a:rPr lang="fr-FR" sz="2400" b="1" dirty="0" smtClean="0">
                <a:hlinkClick r:id="rId2"/>
              </a:rPr>
              <a:t>www.compilatio.net</a:t>
            </a:r>
            <a:r>
              <a:rPr lang="fr-FR" sz="2400" b="1" dirty="0" smtClean="0"/>
              <a:t>) qui calcule le taux de ressemblance entre votre texte et ce qui existe déjà </a:t>
            </a:r>
          </a:p>
          <a:p>
            <a:endParaRPr lang="fr-FR" sz="2400" b="1" dirty="0"/>
          </a:p>
          <a:p>
            <a:r>
              <a:rPr lang="fr-FR" sz="2400" b="1" dirty="0" smtClean="0"/>
              <a:t>« Le </a:t>
            </a:r>
            <a:r>
              <a:rPr lang="fr-FR" sz="2400" b="1" dirty="0"/>
              <a:t>plagiat est le fait de présenter le travail de quelqu’un comme étant le sien</a:t>
            </a:r>
            <a:r>
              <a:rPr lang="fr-FR" sz="2400" dirty="0"/>
              <a:t>. Dans les travaux de recherche documentaire et de rédaction (dissertation, rapport de stage, mémoire, thèse…), </a:t>
            </a:r>
            <a:r>
              <a:rPr lang="fr-FR" sz="2400" b="1" dirty="0"/>
              <a:t>reprendre les idées d’un auteur est autorisé, à condition d’indiquer au lecteur, l’origine</a:t>
            </a:r>
            <a:r>
              <a:rPr lang="fr-FR" sz="2400" dirty="0"/>
              <a:t> d’une idée, d’un propos ou d’une œuvre. </a:t>
            </a:r>
            <a:r>
              <a:rPr lang="fr-FR" sz="2400" dirty="0" smtClean="0"/>
              <a:t> »</a:t>
            </a:r>
          </a:p>
          <a:p>
            <a:endParaRPr lang="fr-FR" sz="2400" dirty="0"/>
          </a:p>
        </p:txBody>
      </p:sp>
    </p:spTree>
    <p:extLst>
      <p:ext uri="{BB962C8B-B14F-4D97-AF65-F5344CB8AC3E}">
        <p14:creationId xmlns:p14="http://schemas.microsoft.com/office/powerpoint/2010/main" val="134516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6001643"/>
          </a:xfrm>
          <a:prstGeom prst="rect">
            <a:avLst/>
          </a:prstGeom>
          <a:noFill/>
        </p:spPr>
        <p:txBody>
          <a:bodyPr wrap="square" rtlCol="0">
            <a:spAutoFit/>
          </a:bodyPr>
          <a:lstStyle/>
          <a:p>
            <a:pPr algn="ctr"/>
            <a:r>
              <a:rPr lang="fr-FR" sz="2400" b="1" dirty="0" smtClean="0"/>
              <a:t>Guide : citer correctement ses sources – Attention au plagiat ! </a:t>
            </a:r>
          </a:p>
          <a:p>
            <a:pPr algn="ctr"/>
            <a:endParaRPr lang="fr-FR" sz="2400" dirty="0"/>
          </a:p>
          <a:p>
            <a:r>
              <a:rPr lang="fr-FR" sz="2400" b="1" dirty="0" smtClean="0"/>
              <a:t>Comment éviter le plagiat ? -&gt; citez les sources que vous utilisez :</a:t>
            </a:r>
          </a:p>
          <a:p>
            <a:endParaRPr lang="fr-FR" sz="2400" b="1" dirty="0"/>
          </a:p>
          <a:p>
            <a:pPr marL="342900" indent="-342900" fontAlgn="base">
              <a:buFont typeface="Arial" charset="0"/>
              <a:buChar char="•"/>
            </a:pPr>
            <a:r>
              <a:rPr lang="fr-FR" sz="2400" dirty="0" smtClean="0"/>
              <a:t>Lorsque </a:t>
            </a:r>
            <a:r>
              <a:rPr lang="fr-FR" sz="2400" dirty="0"/>
              <a:t>vous reprenez, mot à mot, les propos d’une </a:t>
            </a:r>
            <a:r>
              <a:rPr lang="fr-FR" sz="2400" dirty="0" smtClean="0"/>
              <a:t>personne;</a:t>
            </a:r>
          </a:p>
          <a:p>
            <a:pPr marL="342900" indent="-342900" fontAlgn="base">
              <a:buFont typeface="Arial" charset="0"/>
              <a:buChar char="•"/>
            </a:pPr>
            <a:r>
              <a:rPr lang="fr-FR" sz="2400" dirty="0" smtClean="0"/>
              <a:t>Lorsque </a:t>
            </a:r>
            <a:r>
              <a:rPr lang="fr-FR" sz="2400" dirty="0"/>
              <a:t>vous reformulez, dans vos propres mots, les propos d’une personne. C’est ce que l’on appelle la </a:t>
            </a:r>
            <a:r>
              <a:rPr lang="fr-FR" sz="2400" dirty="0" smtClean="0"/>
              <a:t>paraphrase.</a:t>
            </a:r>
          </a:p>
          <a:p>
            <a:pPr marL="342900" indent="-342900" fontAlgn="base">
              <a:buFont typeface="Arial" charset="0"/>
              <a:buChar char="•"/>
            </a:pPr>
            <a:r>
              <a:rPr lang="fr-FR" sz="2400" dirty="0" smtClean="0"/>
              <a:t>Aussi</a:t>
            </a:r>
            <a:r>
              <a:rPr lang="fr-FR" sz="2400" dirty="0"/>
              <a:t>, sachez que vous devez citer la source de tous les types de documents (texte en format imprimé ou électronique, image, photographie, graphique, statistiques, etc.) que vous utilisez</a:t>
            </a:r>
            <a:r>
              <a:rPr lang="fr-FR" sz="2400" dirty="0" smtClean="0"/>
              <a:t>.</a:t>
            </a:r>
          </a:p>
          <a:p>
            <a:pPr marL="342900" indent="-342900" fontAlgn="base">
              <a:buFont typeface="Arial" charset="0"/>
              <a:buChar char="•"/>
            </a:pPr>
            <a:endParaRPr lang="fr-FR" sz="2400" dirty="0"/>
          </a:p>
          <a:p>
            <a:pPr marL="342900" indent="-342900" fontAlgn="base">
              <a:buFont typeface="Wingdings" charset="2"/>
              <a:buChar char="Ø"/>
            </a:pPr>
            <a:r>
              <a:rPr lang="fr-FR" sz="2400" dirty="0" smtClean="0"/>
              <a:t>Mettre une bibliographie à la fin du document</a:t>
            </a:r>
            <a:endParaRPr lang="fr-FR" sz="2400" dirty="0"/>
          </a:p>
          <a:p>
            <a:endParaRPr lang="fr-FR" sz="2400" dirty="0"/>
          </a:p>
          <a:p>
            <a:r>
              <a:rPr lang="fr-FR" sz="2400" dirty="0"/>
              <a:t/>
            </a:r>
            <a:br>
              <a:rPr lang="fr-FR" sz="2400" dirty="0"/>
            </a:br>
            <a:endParaRPr lang="fr-FR" sz="2400" dirty="0" smtClean="0"/>
          </a:p>
          <a:p>
            <a:endParaRPr lang="fr-FR" sz="2400" dirty="0"/>
          </a:p>
        </p:txBody>
      </p:sp>
    </p:spTree>
    <p:extLst>
      <p:ext uri="{BB962C8B-B14F-4D97-AF65-F5344CB8AC3E}">
        <p14:creationId xmlns:p14="http://schemas.microsoft.com/office/powerpoint/2010/main" val="181897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2677656"/>
          </a:xfrm>
          <a:prstGeom prst="rect">
            <a:avLst/>
          </a:prstGeom>
          <a:noFill/>
        </p:spPr>
        <p:txBody>
          <a:bodyPr wrap="square" rtlCol="0">
            <a:spAutoFit/>
          </a:bodyPr>
          <a:lstStyle/>
          <a:p>
            <a:pPr algn="ctr"/>
            <a:r>
              <a:rPr lang="fr-FR" sz="2400" b="1" dirty="0" smtClean="0"/>
              <a:t>Guide : citer correctement ses sources – Attention au plagiat ! </a:t>
            </a:r>
          </a:p>
          <a:p>
            <a:pPr algn="ctr"/>
            <a:endParaRPr lang="fr-FR" sz="2400" dirty="0"/>
          </a:p>
          <a:p>
            <a:r>
              <a:rPr lang="fr-FR" sz="2400" b="1" dirty="0" smtClean="0"/>
              <a:t>Exemples tirées de ma thèse : </a:t>
            </a:r>
            <a:endParaRPr lang="fr-FR" sz="2400" dirty="0"/>
          </a:p>
          <a:p>
            <a:endParaRPr lang="fr-FR" sz="2400" dirty="0"/>
          </a:p>
          <a:p>
            <a:r>
              <a:rPr lang="fr-FR" sz="2400" dirty="0"/>
              <a:t/>
            </a:r>
            <a:br>
              <a:rPr lang="fr-FR" sz="2400" dirty="0"/>
            </a:br>
            <a:endParaRPr lang="fr-FR" sz="2400" dirty="0" smtClean="0"/>
          </a:p>
          <a:p>
            <a:endParaRPr lang="fr-FR" sz="2400"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2119529"/>
            <a:ext cx="11665296" cy="3577516"/>
          </a:xfrm>
          <a:prstGeom prst="rect">
            <a:avLst/>
          </a:prstGeom>
          <a:ln>
            <a:solidFill>
              <a:schemeClr val="accent1"/>
            </a:solidFill>
          </a:ln>
        </p:spPr>
      </p:pic>
    </p:spTree>
    <p:extLst>
      <p:ext uri="{BB962C8B-B14F-4D97-AF65-F5344CB8AC3E}">
        <p14:creationId xmlns:p14="http://schemas.microsoft.com/office/powerpoint/2010/main" val="2142625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2677656"/>
          </a:xfrm>
          <a:prstGeom prst="rect">
            <a:avLst/>
          </a:prstGeom>
          <a:noFill/>
        </p:spPr>
        <p:txBody>
          <a:bodyPr wrap="square" rtlCol="0">
            <a:spAutoFit/>
          </a:bodyPr>
          <a:lstStyle/>
          <a:p>
            <a:pPr algn="ctr"/>
            <a:r>
              <a:rPr lang="fr-FR" sz="2400" b="1" dirty="0" smtClean="0"/>
              <a:t>Guide : citer correctement ses sources – Attention au plagiat ! </a:t>
            </a:r>
          </a:p>
          <a:p>
            <a:pPr algn="ctr"/>
            <a:endParaRPr lang="fr-FR" sz="2400" dirty="0"/>
          </a:p>
          <a:p>
            <a:r>
              <a:rPr lang="fr-FR" sz="2400" b="1" dirty="0" smtClean="0"/>
              <a:t>Exemples tirées de ma thèse : </a:t>
            </a:r>
            <a:endParaRPr lang="fr-FR" sz="2400" dirty="0"/>
          </a:p>
          <a:p>
            <a:endParaRPr lang="fr-FR" sz="2400" dirty="0"/>
          </a:p>
          <a:p>
            <a:r>
              <a:rPr lang="fr-FR" sz="2400" dirty="0"/>
              <a:t/>
            </a:r>
            <a:br>
              <a:rPr lang="fr-FR" sz="2400" dirty="0"/>
            </a:br>
            <a:endParaRPr lang="fr-FR" sz="2400" dirty="0" smtClean="0"/>
          </a:p>
          <a:p>
            <a:endParaRPr lang="fr-FR" sz="2400"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670" y="1581716"/>
            <a:ext cx="6680200" cy="4622800"/>
          </a:xfrm>
          <a:prstGeom prst="rect">
            <a:avLst/>
          </a:prstGeom>
        </p:spPr>
      </p:pic>
    </p:spTree>
    <p:extLst>
      <p:ext uri="{BB962C8B-B14F-4D97-AF65-F5344CB8AC3E}">
        <p14:creationId xmlns:p14="http://schemas.microsoft.com/office/powerpoint/2010/main" val="1950533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Attendus selon le PN BUT Info</a:t>
            </a:r>
            <a:endParaRPr lang="fr-FR" dirty="0"/>
          </a:p>
        </p:txBody>
      </p:sp>
      <p:sp>
        <p:nvSpPr>
          <p:cNvPr id="4" name="Espace réservé du contenu 3"/>
          <p:cNvSpPr>
            <a:spLocks noGrp="1"/>
          </p:cNvSpPr>
          <p:nvPr>
            <p:ph sz="quarter" idx="1"/>
          </p:nvPr>
        </p:nvSpPr>
        <p:spPr>
          <a:xfrm>
            <a:off x="402336" y="1527048"/>
            <a:ext cx="11338560" cy="4883800"/>
          </a:xfrm>
        </p:spPr>
        <p:txBody>
          <a:bodyPr>
            <a:normAutofit fontScale="77500" lnSpcReduction="20000"/>
          </a:bodyPr>
          <a:lstStyle/>
          <a:p>
            <a:r>
              <a:rPr lang="fr-FR" b="1" dirty="0"/>
              <a:t>Sujet 1 : Empreintes </a:t>
            </a:r>
            <a:r>
              <a:rPr lang="fr-FR" b="1" dirty="0" smtClean="0"/>
              <a:t>numériques</a:t>
            </a:r>
            <a:endParaRPr lang="fr-FR" b="1" dirty="0"/>
          </a:p>
          <a:p>
            <a:endParaRPr lang="fr-FR" dirty="0"/>
          </a:p>
          <a:p>
            <a:pPr marL="285750" indent="-285750">
              <a:buFont typeface="Arial" charset="0"/>
              <a:buChar char="•"/>
            </a:pPr>
            <a:r>
              <a:rPr lang="fr-FR" sz="2900" dirty="0"/>
              <a:t>Compétence 6 : Travailler en équipe &gt; Environnement économique &gt; Exemple </a:t>
            </a:r>
            <a:r>
              <a:rPr lang="fr-FR" sz="2900" dirty="0" smtClean="0"/>
              <a:t>1</a:t>
            </a:r>
            <a:endParaRPr lang="fr-FR" sz="2900" dirty="0"/>
          </a:p>
          <a:p>
            <a:pPr marL="285750" indent="-285750">
              <a:buFont typeface="Arial" charset="0"/>
              <a:buChar char="•"/>
            </a:pPr>
            <a:r>
              <a:rPr lang="fr-FR" sz="2900" dirty="0"/>
              <a:t>Une organisation (entreprise, association, administrations) doit être présentée ainsi que les moyens qu’elle met en œuvre pour réduire son empreinte </a:t>
            </a:r>
            <a:r>
              <a:rPr lang="fr-FR" sz="2900" dirty="0" smtClean="0"/>
              <a:t>numérique</a:t>
            </a:r>
            <a:endParaRPr lang="fr-FR" sz="2900" dirty="0"/>
          </a:p>
          <a:p>
            <a:pPr marL="285750" indent="-285750">
              <a:buFont typeface="Arial" charset="0"/>
              <a:buChar char="•"/>
            </a:pPr>
            <a:r>
              <a:rPr lang="fr-FR" sz="2900" dirty="0"/>
              <a:t>Formats pédagogiques : Recherche documentaire (une organisation), conception de documents, </a:t>
            </a:r>
            <a:r>
              <a:rPr lang="fr-FR" sz="2900" dirty="0" smtClean="0"/>
              <a:t>soutenance</a:t>
            </a:r>
            <a:endParaRPr lang="fr-FR" sz="2900" dirty="0"/>
          </a:p>
          <a:p>
            <a:pPr marL="285750" indent="-285750">
              <a:buFont typeface="Arial" charset="0"/>
              <a:buChar char="•"/>
            </a:pPr>
            <a:r>
              <a:rPr lang="fr-FR" sz="2900" dirty="0"/>
              <a:t>Problématique professionnelle : La prise de conscience des richesses et des dangers liés à l’informatique en tant que ressource et la sensibilisation à l’écologie numérique et à l’importance d’une charte d’utilisation du numérique sont devenus des aspects essentiels de la pratique professionnelle. Le but est d’amener des </a:t>
            </a:r>
            <a:r>
              <a:rPr lang="fr-FR" sz="2900" dirty="0" smtClean="0"/>
              <a:t>réflexions </a:t>
            </a:r>
            <a:r>
              <a:rPr lang="fr-FR" sz="2900" dirty="0"/>
              <a:t>sur ces questions à travers une recherche documentaire. </a:t>
            </a:r>
          </a:p>
          <a:p>
            <a:pPr marL="285750" indent="-285750">
              <a:buFont typeface="Arial" charset="0"/>
              <a:buChar char="•"/>
            </a:pPr>
            <a:r>
              <a:rPr lang="fr-FR" sz="2900" dirty="0"/>
              <a:t>Préconisation </a:t>
            </a:r>
            <a:r>
              <a:rPr lang="fr-FR" sz="2900" dirty="0" smtClean="0"/>
              <a:t>d’évaluation </a:t>
            </a:r>
            <a:r>
              <a:rPr lang="fr-FR" sz="2900" dirty="0"/>
              <a:t>: </a:t>
            </a:r>
            <a:r>
              <a:rPr lang="fr-FR" sz="2900" dirty="0" smtClean="0"/>
              <a:t>On se </a:t>
            </a:r>
            <a:r>
              <a:rPr lang="fr-FR" sz="2900" dirty="0"/>
              <a:t>basera sur la fiche de présentation de l’organisation, sur le questionnaire et les réponses apportées sur la </a:t>
            </a:r>
            <a:r>
              <a:rPr lang="fr-FR" sz="2900" dirty="0" smtClean="0"/>
              <a:t>présentation </a:t>
            </a:r>
            <a:r>
              <a:rPr lang="fr-FR" sz="2900" dirty="0"/>
              <a:t>orale, ainsi que sur l’utilisation des outils bureautiques ou </a:t>
            </a:r>
            <a:r>
              <a:rPr lang="fr-FR" sz="2900" dirty="0" smtClean="0"/>
              <a:t>numériques</a:t>
            </a:r>
            <a:endParaRPr lang="fr-FR" sz="2900" dirty="0"/>
          </a:p>
        </p:txBody>
      </p:sp>
      <p:sp>
        <p:nvSpPr>
          <p:cNvPr id="5"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721857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4154984"/>
          </a:xfrm>
          <a:prstGeom prst="rect">
            <a:avLst/>
          </a:prstGeom>
          <a:noFill/>
        </p:spPr>
        <p:txBody>
          <a:bodyPr wrap="square" rtlCol="0">
            <a:spAutoFit/>
          </a:bodyPr>
          <a:lstStyle/>
          <a:p>
            <a:pPr algn="ctr"/>
            <a:r>
              <a:rPr lang="fr-FR" sz="2400" b="1" dirty="0" smtClean="0"/>
              <a:t>Guide : citer correctement ses sources – Attention au plagiat ! </a:t>
            </a:r>
          </a:p>
          <a:p>
            <a:pPr algn="ctr"/>
            <a:endParaRPr lang="fr-FR" sz="2400" dirty="0"/>
          </a:p>
          <a:p>
            <a:r>
              <a:rPr lang="fr-FR" sz="2400" b="1" dirty="0" smtClean="0"/>
              <a:t>Quelques outils pour vous aider à faire une bibliographie : </a:t>
            </a:r>
          </a:p>
          <a:p>
            <a:endParaRPr lang="fr-FR" sz="2400" b="1" dirty="0"/>
          </a:p>
          <a:p>
            <a:r>
              <a:rPr lang="fr-FR" sz="2400" dirty="0">
                <a:hlinkClick r:id="rId2"/>
              </a:rPr>
              <a:t>https://</a:t>
            </a:r>
            <a:r>
              <a:rPr lang="fr-FR" sz="2400" dirty="0" smtClean="0">
                <a:hlinkClick r:id="rId2"/>
              </a:rPr>
              <a:t>scholar.google.fr</a:t>
            </a:r>
            <a:r>
              <a:rPr lang="fr-FR" sz="2400" dirty="0" smtClean="0"/>
              <a:t> -&gt; rechercher une source -&gt; citer -&gt; copier la bibliographie</a:t>
            </a:r>
          </a:p>
          <a:p>
            <a:endParaRPr lang="fr-FR" sz="2400" dirty="0"/>
          </a:p>
          <a:p>
            <a:r>
              <a:rPr lang="fr-FR" sz="2400" dirty="0" smtClean="0"/>
              <a:t>Logiciel </a:t>
            </a:r>
            <a:r>
              <a:rPr lang="fr-FR" sz="2400" dirty="0" err="1" smtClean="0"/>
              <a:t>Zotero</a:t>
            </a:r>
            <a:r>
              <a:rPr lang="fr-FR" sz="2400" dirty="0"/>
              <a:t> : </a:t>
            </a:r>
            <a:r>
              <a:rPr lang="fr-FR" sz="2400" dirty="0">
                <a:hlinkClick r:id="rId3"/>
              </a:rPr>
              <a:t>https://</a:t>
            </a:r>
            <a:r>
              <a:rPr lang="fr-FR" sz="2400" dirty="0" smtClean="0">
                <a:hlinkClick r:id="rId3"/>
              </a:rPr>
              <a:t>www.zotero.org</a:t>
            </a:r>
            <a:r>
              <a:rPr lang="fr-FR" sz="2400" dirty="0" smtClean="0"/>
              <a:t> </a:t>
            </a:r>
            <a:endParaRPr lang="fr-FR" sz="2400" dirty="0"/>
          </a:p>
          <a:p>
            <a:endParaRPr lang="fr-FR" sz="2400" dirty="0"/>
          </a:p>
          <a:p>
            <a:r>
              <a:rPr lang="fr-FR" sz="2400" dirty="0"/>
              <a:t/>
            </a:r>
            <a:br>
              <a:rPr lang="fr-FR" sz="2400" dirty="0"/>
            </a:br>
            <a:endParaRPr lang="fr-FR" sz="2400" dirty="0" smtClean="0"/>
          </a:p>
          <a:p>
            <a:endParaRPr lang="fr-FR" sz="2400" dirty="0"/>
          </a:p>
        </p:txBody>
      </p:sp>
    </p:spTree>
    <p:extLst>
      <p:ext uri="{BB962C8B-B14F-4D97-AF65-F5344CB8AC3E}">
        <p14:creationId xmlns:p14="http://schemas.microsoft.com/office/powerpoint/2010/main" val="622399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 que nous attendons (réellement) de vous</a:t>
            </a:r>
            <a:endParaRPr lang="fr-FR" dirty="0"/>
          </a:p>
        </p:txBody>
      </p:sp>
      <p:sp>
        <p:nvSpPr>
          <p:cNvPr id="4" name="Espace réservé du contenu 3"/>
          <p:cNvSpPr>
            <a:spLocks noGrp="1"/>
          </p:cNvSpPr>
          <p:nvPr>
            <p:ph sz="quarter" idx="1"/>
          </p:nvPr>
        </p:nvSpPr>
        <p:spPr>
          <a:xfrm>
            <a:off x="402336" y="1527048"/>
            <a:ext cx="11338560" cy="4883800"/>
          </a:xfrm>
        </p:spPr>
        <p:txBody>
          <a:bodyPr>
            <a:normAutofit/>
          </a:bodyPr>
          <a:lstStyle/>
          <a:p>
            <a:r>
              <a:rPr lang="fr-FR" b="1" dirty="0" smtClean="0">
                <a:solidFill>
                  <a:schemeClr val="tx1"/>
                </a:solidFill>
              </a:rPr>
              <a:t>Faire attention aux règles habituelles de présentation : </a:t>
            </a:r>
          </a:p>
          <a:p>
            <a:pPr lvl="1"/>
            <a:r>
              <a:rPr lang="fr-FR" dirty="0" smtClean="0">
                <a:solidFill>
                  <a:schemeClr val="tx1"/>
                </a:solidFill>
              </a:rPr>
              <a:t>Structurer le document écrit et oral : introduction avec annonce du plan, développement avec découpage clair en plusieurs parties, conclusion</a:t>
            </a:r>
          </a:p>
          <a:p>
            <a:pPr lvl="1"/>
            <a:r>
              <a:rPr lang="fr-FR" dirty="0" smtClean="0">
                <a:solidFill>
                  <a:schemeClr val="tx1"/>
                </a:solidFill>
              </a:rPr>
              <a:t>Toujours donner la source de ce que l’on dit : </a:t>
            </a:r>
            <a:r>
              <a:rPr lang="fr-FR" u="sng" dirty="0" smtClean="0">
                <a:solidFill>
                  <a:schemeClr val="tx1"/>
                </a:solidFill>
              </a:rPr>
              <a:t>mettre une bibliographie à la fin du document</a:t>
            </a:r>
          </a:p>
          <a:p>
            <a:pPr lvl="1"/>
            <a:r>
              <a:rPr lang="fr-FR" dirty="0" smtClean="0">
                <a:solidFill>
                  <a:schemeClr val="tx1"/>
                </a:solidFill>
              </a:rPr>
              <a:t>Pour la présentation orale : </a:t>
            </a:r>
          </a:p>
          <a:p>
            <a:pPr lvl="1"/>
            <a:endParaRPr lang="fr-FR" dirty="0" smtClean="0">
              <a:solidFill>
                <a:schemeClr val="tx1"/>
              </a:solidFill>
            </a:endParaRPr>
          </a:p>
        </p:txBody>
      </p:sp>
      <p:sp>
        <p:nvSpPr>
          <p:cNvPr id="5"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9003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5801588"/>
          </a:xfrm>
          <a:prstGeom prst="rect">
            <a:avLst/>
          </a:prstGeom>
          <a:noFill/>
        </p:spPr>
        <p:txBody>
          <a:bodyPr wrap="square" rtlCol="0">
            <a:spAutoFit/>
          </a:bodyPr>
          <a:lstStyle/>
          <a:p>
            <a:pPr algn="ctr"/>
            <a:r>
              <a:rPr lang="fr-FR" sz="2400" b="1" dirty="0" smtClean="0"/>
              <a:t>Guide : faire une bonne présentation orale</a:t>
            </a:r>
          </a:p>
          <a:p>
            <a:pPr algn="ctr"/>
            <a:endParaRPr lang="fr-FR" sz="2400" dirty="0"/>
          </a:p>
          <a:p>
            <a:r>
              <a:rPr lang="fr-FR" sz="2400" b="1" dirty="0"/>
              <a:t>1. Comment se tenir? Comment se comporter ? </a:t>
            </a:r>
            <a:endParaRPr lang="fr-FR" sz="2400" dirty="0"/>
          </a:p>
          <a:p>
            <a:pPr marL="342900" indent="-342900">
              <a:buFont typeface="Arial" charset="0"/>
              <a:buChar char="•"/>
            </a:pPr>
            <a:r>
              <a:rPr lang="fr-FR" sz="2300" dirty="0" smtClean="0"/>
              <a:t>Ne pas mettre </a:t>
            </a:r>
            <a:r>
              <a:rPr lang="fr-FR" sz="2300" dirty="0"/>
              <a:t>ses mains dans ses poches </a:t>
            </a:r>
            <a:r>
              <a:rPr lang="fr-FR" sz="2300" dirty="0" smtClean="0"/>
              <a:t>: je </a:t>
            </a:r>
            <a:r>
              <a:rPr lang="fr-FR" sz="2300" dirty="0"/>
              <a:t>vous invite </a:t>
            </a:r>
            <a:r>
              <a:rPr lang="fr-FR" sz="2300" dirty="0" smtClean="0"/>
              <a:t>plutôt </a:t>
            </a:r>
            <a:r>
              <a:rPr lang="fr-FR" sz="2300" dirty="0"/>
              <a:t>à mettre les mains le long de votre corps ou dans votre dos si vous avez du mal à savoir quoi en faire. </a:t>
            </a:r>
            <a:r>
              <a:rPr lang="fr-FR" sz="2300" dirty="0" smtClean="0"/>
              <a:t>(ou tenir </a:t>
            </a:r>
            <a:r>
              <a:rPr lang="fr-FR" sz="2300" dirty="0"/>
              <a:t>un crayon ou une </a:t>
            </a:r>
            <a:r>
              <a:rPr lang="fr-FR" sz="2300" dirty="0" err="1" smtClean="0"/>
              <a:t>télécommande</a:t>
            </a:r>
            <a:r>
              <a:rPr lang="fr-FR" sz="2300" dirty="0" smtClean="0"/>
              <a:t>)</a:t>
            </a:r>
            <a:endParaRPr lang="fr-FR" sz="2300" dirty="0"/>
          </a:p>
          <a:p>
            <a:pPr marL="342900" indent="-342900">
              <a:buFont typeface="Arial" charset="0"/>
              <a:buChar char="•"/>
            </a:pPr>
            <a:r>
              <a:rPr lang="fr-FR" sz="2300" dirty="0" smtClean="0"/>
              <a:t>Si </a:t>
            </a:r>
            <a:r>
              <a:rPr lang="fr-FR" sz="2300" dirty="0"/>
              <a:t>vous </a:t>
            </a:r>
            <a:r>
              <a:rPr lang="fr-FR" sz="2300" dirty="0" smtClean="0"/>
              <a:t>êtes </a:t>
            </a:r>
            <a:r>
              <a:rPr lang="fr-FR" sz="2300" dirty="0"/>
              <a:t>plus à l’aise, vous pouvez vous servir de vos mains pour accentuer votre propos. Mais attention à ne pas faire de grands gestes ou toujours les </a:t>
            </a:r>
            <a:r>
              <a:rPr lang="fr-FR" sz="2300" dirty="0" smtClean="0"/>
              <a:t>mêmes </a:t>
            </a:r>
            <a:r>
              <a:rPr lang="fr-FR" sz="2300" dirty="0"/>
              <a:t>gestes ; </a:t>
            </a:r>
            <a:endParaRPr lang="fr-FR" sz="2300" dirty="0" smtClean="0"/>
          </a:p>
          <a:p>
            <a:pPr marL="342900" indent="-342900">
              <a:buFont typeface="Arial" charset="0"/>
              <a:buChar char="•"/>
            </a:pPr>
            <a:r>
              <a:rPr lang="fr-FR" sz="2300" dirty="0" smtClean="0"/>
              <a:t>Tenez-vous </a:t>
            </a:r>
            <a:r>
              <a:rPr lang="fr-FR" sz="2300" dirty="0"/>
              <a:t>droit et essayez de ne pas avoir l’air triste, </a:t>
            </a:r>
            <a:r>
              <a:rPr lang="fr-FR" sz="2300" dirty="0" smtClean="0"/>
              <a:t>ennuyé </a:t>
            </a:r>
            <a:r>
              <a:rPr lang="fr-FR" sz="2300" dirty="0"/>
              <a:t>ou stressé ; </a:t>
            </a:r>
            <a:endParaRPr lang="fr-FR" sz="2300" dirty="0" smtClean="0"/>
          </a:p>
          <a:p>
            <a:pPr marL="342900" indent="-342900">
              <a:buFont typeface="Arial" charset="0"/>
              <a:buChar char="•"/>
            </a:pPr>
            <a:r>
              <a:rPr lang="fr-FR" sz="2300" dirty="0" smtClean="0"/>
              <a:t>Regardez </a:t>
            </a:r>
            <a:r>
              <a:rPr lang="fr-FR" sz="2300" dirty="0"/>
              <a:t>le public ou le fond la salle en cherchant à faire bouger </a:t>
            </a:r>
            <a:r>
              <a:rPr lang="fr-FR" sz="2300" dirty="0" smtClean="0"/>
              <a:t>régulièrement </a:t>
            </a:r>
            <a:r>
              <a:rPr lang="fr-FR" sz="2300" dirty="0"/>
              <a:t>votre </a:t>
            </a:r>
            <a:r>
              <a:rPr lang="fr-FR" sz="2300" dirty="0" smtClean="0"/>
              <a:t>regard</a:t>
            </a:r>
            <a:r>
              <a:rPr lang="fr-FR" sz="2300" dirty="0"/>
              <a:t> </a:t>
            </a:r>
            <a:r>
              <a:rPr lang="fr-FR" sz="2300" dirty="0" smtClean="0"/>
              <a:t>; </a:t>
            </a:r>
            <a:endParaRPr lang="fr-FR" sz="2300" dirty="0"/>
          </a:p>
          <a:p>
            <a:pPr marL="342900" indent="-342900">
              <a:buFont typeface="Arial" charset="0"/>
              <a:buChar char="•"/>
            </a:pPr>
            <a:r>
              <a:rPr lang="fr-FR" sz="2300" dirty="0" smtClean="0"/>
              <a:t>INTERDICTION </a:t>
            </a:r>
            <a:r>
              <a:rPr lang="fr-FR" sz="2300" dirty="0"/>
              <a:t>d’utiliser votre </a:t>
            </a:r>
            <a:r>
              <a:rPr lang="fr-FR" sz="2300" dirty="0" smtClean="0"/>
              <a:t>téléphone </a:t>
            </a:r>
            <a:r>
              <a:rPr lang="fr-FR" sz="2300" dirty="0"/>
              <a:t>portable. Vous pouvez le poser sur le bureau pour regarder l’heure ou le temps qu’il vous reste ; </a:t>
            </a:r>
            <a:endParaRPr lang="fr-FR" sz="2300" dirty="0" smtClean="0"/>
          </a:p>
          <a:p>
            <a:pPr marL="342900" indent="-342900">
              <a:buFont typeface="Arial" charset="0"/>
              <a:buChar char="•"/>
            </a:pPr>
            <a:r>
              <a:rPr lang="fr-FR" sz="2300" dirty="0" smtClean="0"/>
              <a:t>Vous </a:t>
            </a:r>
            <a:r>
              <a:rPr lang="fr-FR" sz="2300" dirty="0"/>
              <a:t>pouvez bouger pour donner un peu de dynamisme à votre </a:t>
            </a:r>
            <a:r>
              <a:rPr lang="fr-FR" sz="2300" dirty="0" smtClean="0"/>
              <a:t>présentation, </a:t>
            </a:r>
            <a:r>
              <a:rPr lang="fr-FR" sz="2300" dirty="0"/>
              <a:t>mais attention à ne pas gesticuler dans tous les sens </a:t>
            </a:r>
            <a:r>
              <a:rPr lang="fr-FR" sz="2300" dirty="0" smtClean="0"/>
              <a:t>et à toujours rester face à votre auditoire ; </a:t>
            </a:r>
            <a:endParaRPr lang="fr-FR" sz="2300" dirty="0"/>
          </a:p>
        </p:txBody>
      </p:sp>
    </p:spTree>
    <p:extLst>
      <p:ext uri="{BB962C8B-B14F-4D97-AF65-F5344CB8AC3E}">
        <p14:creationId xmlns:p14="http://schemas.microsoft.com/office/powerpoint/2010/main" val="187449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4801314"/>
          </a:xfrm>
          <a:prstGeom prst="rect">
            <a:avLst/>
          </a:prstGeom>
          <a:noFill/>
        </p:spPr>
        <p:txBody>
          <a:bodyPr wrap="square" rtlCol="0">
            <a:spAutoFit/>
          </a:bodyPr>
          <a:lstStyle/>
          <a:p>
            <a:pPr algn="ctr"/>
            <a:r>
              <a:rPr lang="fr-FR" sz="2400" b="1" dirty="0" smtClean="0"/>
              <a:t>Guide : faire une bonne présentation orale</a:t>
            </a:r>
          </a:p>
          <a:p>
            <a:pPr algn="ctr"/>
            <a:endParaRPr lang="fr-FR" sz="2400" dirty="0"/>
          </a:p>
          <a:p>
            <a:r>
              <a:rPr lang="fr-FR" sz="2400" b="1" dirty="0"/>
              <a:t>1. Comment se tenir? Comment se comporter ? </a:t>
            </a:r>
            <a:endParaRPr lang="fr-FR" sz="2400" dirty="0"/>
          </a:p>
          <a:p>
            <a:pPr marL="342900" indent="-342900">
              <a:buFont typeface="Arial" charset="0"/>
              <a:buChar char="•"/>
            </a:pPr>
            <a:r>
              <a:rPr lang="fr-FR" sz="2400" dirty="0" smtClean="0"/>
              <a:t>Parlez </a:t>
            </a:r>
            <a:r>
              <a:rPr lang="fr-FR" sz="2400" dirty="0"/>
              <a:t>distinctement et essayez de ne pas parler trop vite. Vous pouvez prendre une bouteille d’eau avec vous pour boire de temps en temps ce qui vous permettra de faire une poste et de ralentir le cas </a:t>
            </a:r>
            <a:r>
              <a:rPr lang="fr-FR" sz="2400" dirty="0" smtClean="0"/>
              <a:t>échéant </a:t>
            </a:r>
            <a:r>
              <a:rPr lang="fr-FR" sz="2400" dirty="0"/>
              <a:t>; </a:t>
            </a:r>
            <a:endParaRPr lang="fr-FR" sz="2400" dirty="0" smtClean="0"/>
          </a:p>
          <a:p>
            <a:pPr marL="342900" indent="-342900">
              <a:buFont typeface="Arial" charset="0"/>
              <a:buChar char="•"/>
            </a:pPr>
            <a:r>
              <a:rPr lang="fr-FR" sz="2400" dirty="0" smtClean="0"/>
              <a:t>Selon </a:t>
            </a:r>
            <a:r>
              <a:rPr lang="fr-FR" sz="2400" dirty="0"/>
              <a:t>les situations, vous pourrez </a:t>
            </a:r>
            <a:r>
              <a:rPr lang="fr-FR" sz="2400" dirty="0" smtClean="0"/>
              <a:t>être </a:t>
            </a:r>
            <a:r>
              <a:rPr lang="fr-FR" sz="2400" dirty="0"/>
              <a:t>interrompu ou non lors de votre </a:t>
            </a:r>
            <a:r>
              <a:rPr lang="fr-FR" sz="2400" dirty="0" smtClean="0"/>
              <a:t>présentation</a:t>
            </a:r>
            <a:r>
              <a:rPr lang="fr-FR" sz="2400" dirty="0"/>
              <a:t>. Vous pouvez </a:t>
            </a:r>
            <a:r>
              <a:rPr lang="fr-FR" sz="2400" dirty="0" smtClean="0"/>
              <a:t>répondre </a:t>
            </a:r>
            <a:r>
              <a:rPr lang="fr-FR" sz="2400" dirty="0"/>
              <a:t>tout de suite aux questions ou </a:t>
            </a:r>
            <a:r>
              <a:rPr lang="fr-FR" sz="2400" dirty="0" smtClean="0"/>
              <a:t>précisez </a:t>
            </a:r>
            <a:r>
              <a:rPr lang="fr-FR" sz="2400" dirty="0"/>
              <a:t>que vous y </a:t>
            </a:r>
            <a:r>
              <a:rPr lang="fr-FR" sz="2400" dirty="0" smtClean="0"/>
              <a:t>répondrez </a:t>
            </a:r>
            <a:r>
              <a:rPr lang="fr-FR" sz="2400" dirty="0"/>
              <a:t>à la fin, ce qui vous laissera le temps d’y </a:t>
            </a:r>
            <a:r>
              <a:rPr lang="fr-FR" sz="2400" dirty="0" smtClean="0"/>
              <a:t>réfléchir. </a:t>
            </a:r>
            <a:r>
              <a:rPr lang="fr-FR" sz="2400" dirty="0"/>
              <a:t>Ne cherchez pas à </a:t>
            </a:r>
            <a:r>
              <a:rPr lang="fr-FR" sz="2400" dirty="0" smtClean="0"/>
              <a:t>répondre </a:t>
            </a:r>
            <a:r>
              <a:rPr lang="fr-FR" sz="2400" dirty="0"/>
              <a:t>si vous n'avez aucune </a:t>
            </a:r>
            <a:r>
              <a:rPr lang="fr-FR" sz="2400" dirty="0" smtClean="0"/>
              <a:t>idée...cela </a:t>
            </a:r>
            <a:r>
              <a:rPr lang="fr-FR" sz="2400" dirty="0"/>
              <a:t>se voit tout de suite, sauf si vous </a:t>
            </a:r>
            <a:r>
              <a:rPr lang="fr-FR" sz="2400" dirty="0" smtClean="0"/>
              <a:t>êtes </a:t>
            </a:r>
            <a:r>
              <a:rPr lang="fr-FR" sz="2400" dirty="0"/>
              <a:t>vraiment </a:t>
            </a:r>
            <a:r>
              <a:rPr lang="fr-FR" sz="2400" dirty="0" smtClean="0"/>
              <a:t>très dou</a:t>
            </a:r>
            <a:r>
              <a:rPr lang="fr-FR" sz="2400" dirty="0"/>
              <a:t>é</a:t>
            </a:r>
            <a:r>
              <a:rPr lang="fr-FR" sz="2400" dirty="0" smtClean="0"/>
              <a:t> </a:t>
            </a:r>
            <a:r>
              <a:rPr lang="fr-FR" sz="2400" dirty="0"/>
              <a:t>à </a:t>
            </a:r>
            <a:r>
              <a:rPr lang="fr-FR" sz="2400" dirty="0" smtClean="0"/>
              <a:t>l’oral ! Si </a:t>
            </a:r>
            <a:r>
              <a:rPr lang="fr-FR" sz="2400" dirty="0"/>
              <a:t>la personne insiste pour que vous </a:t>
            </a:r>
            <a:r>
              <a:rPr lang="fr-FR" sz="2400" dirty="0" smtClean="0"/>
              <a:t>répondiez, </a:t>
            </a:r>
            <a:r>
              <a:rPr lang="fr-FR" sz="2400" dirty="0"/>
              <a:t>gardez votre calme, </a:t>
            </a:r>
            <a:r>
              <a:rPr lang="fr-FR" sz="2400" dirty="0" smtClean="0"/>
              <a:t>répondez </a:t>
            </a:r>
            <a:r>
              <a:rPr lang="fr-FR" sz="2400" dirty="0"/>
              <a:t>puis reprenez le cours de votre </a:t>
            </a:r>
            <a:r>
              <a:rPr lang="fr-FR" sz="2400" dirty="0" smtClean="0"/>
              <a:t>présentation. </a:t>
            </a:r>
            <a:endParaRPr lang="fr-FR" sz="2400" dirty="0"/>
          </a:p>
          <a:p>
            <a:endParaRPr lang="fr-FR" dirty="0"/>
          </a:p>
        </p:txBody>
      </p:sp>
    </p:spTree>
    <p:extLst>
      <p:ext uri="{BB962C8B-B14F-4D97-AF65-F5344CB8AC3E}">
        <p14:creationId xmlns:p14="http://schemas.microsoft.com/office/powerpoint/2010/main" val="95167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6124754"/>
          </a:xfrm>
          <a:prstGeom prst="rect">
            <a:avLst/>
          </a:prstGeom>
          <a:noFill/>
        </p:spPr>
        <p:txBody>
          <a:bodyPr wrap="square" rtlCol="0">
            <a:spAutoFit/>
          </a:bodyPr>
          <a:lstStyle/>
          <a:p>
            <a:pPr algn="ctr"/>
            <a:r>
              <a:rPr lang="fr-FR" sz="2400" b="1" dirty="0" smtClean="0"/>
              <a:t>Guide : faire une bonne présentation orale</a:t>
            </a:r>
          </a:p>
          <a:p>
            <a:pPr algn="ctr"/>
            <a:endParaRPr lang="fr-FR" sz="2400" dirty="0"/>
          </a:p>
          <a:p>
            <a:r>
              <a:rPr lang="fr-FR" sz="2400" b="1" dirty="0"/>
              <a:t>2</a:t>
            </a:r>
            <a:r>
              <a:rPr lang="fr-FR" sz="2400" b="1" dirty="0" smtClean="0"/>
              <a:t>. Puis</a:t>
            </a:r>
            <a:r>
              <a:rPr lang="en-US" sz="2400" b="1" dirty="0" smtClean="0"/>
              <a:t>—</a:t>
            </a:r>
            <a:r>
              <a:rPr lang="fr-FR" sz="2400" b="1" dirty="0" smtClean="0"/>
              <a:t>je utiliser un support ? Comment le construire et l’utiliser ? </a:t>
            </a:r>
            <a:endParaRPr lang="fr-FR" sz="2400" dirty="0"/>
          </a:p>
          <a:p>
            <a:pPr marL="342900" indent="-342900">
              <a:buFont typeface="Arial" charset="0"/>
              <a:buChar char="•"/>
            </a:pPr>
            <a:r>
              <a:rPr lang="fr-FR" sz="2000" dirty="0" smtClean="0"/>
              <a:t>Selon </a:t>
            </a:r>
            <a:r>
              <a:rPr lang="fr-FR" sz="2000" dirty="0"/>
              <a:t>les circonstances, il est possible d’utiliser un support. Soit le support vous est indiqué, </a:t>
            </a:r>
            <a:r>
              <a:rPr lang="fr-FR" sz="2000" dirty="0" smtClean="0"/>
              <a:t>soit </a:t>
            </a:r>
            <a:r>
              <a:rPr lang="fr-FR" sz="2000" dirty="0"/>
              <a:t>vous avez la </a:t>
            </a:r>
            <a:r>
              <a:rPr lang="fr-FR" sz="2000" dirty="0" smtClean="0"/>
              <a:t>liberté </a:t>
            </a:r>
            <a:r>
              <a:rPr lang="fr-FR" sz="2000" dirty="0"/>
              <a:t>de le choisir ou de ne pas en </a:t>
            </a:r>
            <a:r>
              <a:rPr lang="fr-FR" sz="2000" dirty="0" smtClean="0"/>
              <a:t>avoir</a:t>
            </a:r>
          </a:p>
          <a:p>
            <a:pPr marL="342900" indent="-342900">
              <a:buFont typeface="Arial" charset="0"/>
              <a:buChar char="•"/>
            </a:pPr>
            <a:r>
              <a:rPr lang="fr-FR" sz="2000" dirty="0" smtClean="0"/>
              <a:t>Si </a:t>
            </a:r>
            <a:r>
              <a:rPr lang="fr-FR" sz="2000" dirty="0"/>
              <a:t>vous en utilisez un, assurez-vous que tout le </a:t>
            </a:r>
            <a:r>
              <a:rPr lang="fr-FR" sz="2000" dirty="0" smtClean="0"/>
              <a:t>matériel </a:t>
            </a:r>
            <a:r>
              <a:rPr lang="fr-FR" sz="2000" dirty="0"/>
              <a:t>est disponible pour </a:t>
            </a:r>
            <a:r>
              <a:rPr lang="fr-FR" sz="2000" dirty="0" smtClean="0"/>
              <a:t>présenter </a:t>
            </a:r>
            <a:r>
              <a:rPr lang="fr-FR" sz="2000" dirty="0"/>
              <a:t>ce support (ordinateur, projecteur ou autre...), vous </a:t>
            </a:r>
            <a:r>
              <a:rPr lang="fr-FR" sz="2000" dirty="0" smtClean="0"/>
              <a:t>êtes </a:t>
            </a:r>
            <a:r>
              <a:rPr lang="fr-FR" sz="2000" dirty="0"/>
              <a:t>responsable de cela. </a:t>
            </a:r>
            <a:r>
              <a:rPr lang="fr-FR" sz="2000" dirty="0" smtClean="0"/>
              <a:t>N’hésitez </a:t>
            </a:r>
            <a:r>
              <a:rPr lang="fr-FR" sz="2000" dirty="0"/>
              <a:t>pas à contacter l’organisateur de </a:t>
            </a:r>
            <a:r>
              <a:rPr lang="fr-FR" sz="2000" dirty="0" smtClean="0"/>
              <a:t>l’évaluation</a:t>
            </a:r>
            <a:r>
              <a:rPr lang="fr-FR" sz="2000" dirty="0"/>
              <a:t>, du </a:t>
            </a:r>
            <a:r>
              <a:rPr lang="fr-FR" sz="2000" dirty="0" smtClean="0"/>
              <a:t>séminaire</a:t>
            </a:r>
            <a:r>
              <a:rPr lang="fr-FR" sz="2000" dirty="0"/>
              <a:t>, de </a:t>
            </a:r>
            <a:r>
              <a:rPr lang="fr-FR" sz="2000" dirty="0" smtClean="0"/>
              <a:t>la réunion </a:t>
            </a:r>
            <a:r>
              <a:rPr lang="fr-FR" sz="2000" dirty="0"/>
              <a:t>ou de </a:t>
            </a:r>
            <a:r>
              <a:rPr lang="fr-FR" sz="2000" dirty="0" smtClean="0"/>
              <a:t>l’évènement </a:t>
            </a:r>
            <a:r>
              <a:rPr lang="fr-FR" sz="2000" dirty="0"/>
              <a:t>dans lequel vous devez prendre la parole. </a:t>
            </a:r>
            <a:endParaRPr lang="fr-FR" sz="2000" dirty="0" smtClean="0"/>
          </a:p>
          <a:p>
            <a:pPr marL="342900" indent="-342900">
              <a:buFont typeface="Arial" charset="0"/>
              <a:buChar char="•"/>
            </a:pPr>
            <a:r>
              <a:rPr lang="fr-FR" sz="2000" dirty="0" smtClean="0"/>
              <a:t>Lorsque </a:t>
            </a:r>
            <a:r>
              <a:rPr lang="fr-FR" sz="2000" dirty="0"/>
              <a:t>vous mobilisez un support, attention à ce qu'il ne mobilise pas toute l’attention. Dans le cas d’un PowerPoint, il doit vous servir de support et non pas reprendre </a:t>
            </a:r>
            <a:r>
              <a:rPr lang="fr-FR" sz="2000" dirty="0" smtClean="0"/>
              <a:t>l’intégralité </a:t>
            </a:r>
            <a:r>
              <a:rPr lang="fr-FR" sz="2000" dirty="0"/>
              <a:t>de votre propos. Si les auditeurs passent plus de temps à lire votre support qu’à vous </a:t>
            </a:r>
            <a:r>
              <a:rPr lang="fr-FR" sz="2000" dirty="0" smtClean="0"/>
              <a:t>écouter, </a:t>
            </a:r>
            <a:r>
              <a:rPr lang="fr-FR" sz="2000" dirty="0"/>
              <a:t>vous avez perdu la partie ; </a:t>
            </a:r>
            <a:endParaRPr lang="fr-FR" sz="2000" dirty="0" smtClean="0"/>
          </a:p>
          <a:p>
            <a:pPr marL="342900" indent="-342900">
              <a:buFont typeface="Arial" charset="0"/>
              <a:buChar char="•"/>
            </a:pPr>
            <a:r>
              <a:rPr lang="fr-FR" sz="2000" dirty="0" smtClean="0"/>
              <a:t>Par </a:t>
            </a:r>
            <a:r>
              <a:rPr lang="fr-FR" sz="2000" dirty="0"/>
              <a:t>contre, ce support peut vous permettre de rappeler en quelques mots ou avec un titre, les grandes lignes de votre propos. Il peut vous </a:t>
            </a:r>
            <a:r>
              <a:rPr lang="fr-FR" sz="2000" dirty="0" smtClean="0"/>
              <a:t>être </a:t>
            </a:r>
            <a:r>
              <a:rPr lang="fr-FR" sz="2000" dirty="0"/>
              <a:t>utile pour </a:t>
            </a:r>
            <a:r>
              <a:rPr lang="fr-FR" sz="2000" dirty="0" smtClean="0"/>
              <a:t>présenter </a:t>
            </a:r>
            <a:r>
              <a:rPr lang="fr-FR" sz="2000" dirty="0"/>
              <a:t>un tableau, un graphique, une image, une </a:t>
            </a:r>
            <a:r>
              <a:rPr lang="fr-FR" sz="2000" dirty="0" smtClean="0"/>
              <a:t>vidéo... </a:t>
            </a:r>
            <a:r>
              <a:rPr lang="fr-FR" sz="2000" dirty="0"/>
              <a:t>; </a:t>
            </a:r>
            <a:endParaRPr lang="fr-FR" sz="2000" dirty="0" smtClean="0"/>
          </a:p>
          <a:p>
            <a:pPr marL="342900" indent="-342900">
              <a:buFont typeface="Arial" charset="0"/>
              <a:buChar char="•"/>
            </a:pPr>
            <a:r>
              <a:rPr lang="fr-FR" sz="2000" dirty="0" smtClean="0"/>
              <a:t>Un </a:t>
            </a:r>
            <a:r>
              <a:rPr lang="fr-FR" sz="2000" dirty="0"/>
              <a:t>support n’est pas là pour </a:t>
            </a:r>
            <a:r>
              <a:rPr lang="fr-FR" sz="2000" dirty="0" smtClean="0"/>
              <a:t>décorer </a:t>
            </a:r>
            <a:r>
              <a:rPr lang="fr-FR" sz="2000" dirty="0"/>
              <a:t>! Vous devez absolument le commenter et en faire quelque chose... </a:t>
            </a:r>
            <a:endParaRPr lang="fr-FR" sz="2000" dirty="0" smtClean="0"/>
          </a:p>
          <a:p>
            <a:pPr marL="342900" indent="-342900">
              <a:buFont typeface="Arial" charset="0"/>
              <a:buChar char="•"/>
            </a:pPr>
            <a:r>
              <a:rPr lang="fr-FR" sz="2000" dirty="0" smtClean="0"/>
              <a:t>Prévoir votre présentation en plusieurs formats (toujours le convertir en PDF)</a:t>
            </a:r>
            <a:endParaRPr lang="fr-FR" sz="2000" dirty="0"/>
          </a:p>
        </p:txBody>
      </p:sp>
    </p:spTree>
    <p:extLst>
      <p:ext uri="{BB962C8B-B14F-4D97-AF65-F5344CB8AC3E}">
        <p14:creationId xmlns:p14="http://schemas.microsoft.com/office/powerpoint/2010/main" val="11728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3724096"/>
          </a:xfrm>
          <a:prstGeom prst="rect">
            <a:avLst/>
          </a:prstGeom>
          <a:noFill/>
        </p:spPr>
        <p:txBody>
          <a:bodyPr wrap="square" rtlCol="0">
            <a:spAutoFit/>
          </a:bodyPr>
          <a:lstStyle/>
          <a:p>
            <a:pPr algn="ctr"/>
            <a:r>
              <a:rPr lang="fr-FR" sz="2400" b="1" dirty="0" smtClean="0"/>
              <a:t>Guide : faire une bonne présentation orale</a:t>
            </a:r>
          </a:p>
          <a:p>
            <a:pPr algn="ctr"/>
            <a:endParaRPr lang="fr-FR" sz="2400" dirty="0"/>
          </a:p>
          <a:p>
            <a:r>
              <a:rPr lang="fr-FR" sz="2400" b="1" dirty="0"/>
              <a:t>3. Est-ce que je peux avoir des notes manuscrites ? Est-ce que je peux les </a:t>
            </a:r>
            <a:r>
              <a:rPr lang="fr-FR" sz="2400" b="1" dirty="0" smtClean="0"/>
              <a:t>lire </a:t>
            </a:r>
            <a:r>
              <a:rPr lang="fr-FR" sz="2400" b="1" dirty="0"/>
              <a:t>? </a:t>
            </a:r>
            <a:endParaRPr lang="fr-FR" sz="2400" dirty="0"/>
          </a:p>
          <a:p>
            <a:pPr marL="342900" indent="-342900">
              <a:buFont typeface="Arial" charset="0"/>
              <a:buChar char="•"/>
            </a:pPr>
            <a:r>
              <a:rPr lang="fr-FR" sz="2000" dirty="0" smtClean="0"/>
              <a:t>Il </a:t>
            </a:r>
            <a:r>
              <a:rPr lang="fr-FR" sz="2000" dirty="0"/>
              <a:t>est conseillé de ne pas lire ses notes. C’est </a:t>
            </a:r>
            <a:r>
              <a:rPr lang="fr-FR" sz="2000" dirty="0" smtClean="0"/>
              <a:t>extrêmement ennuyant pour </a:t>
            </a:r>
            <a:r>
              <a:rPr lang="fr-FR" sz="2000" dirty="0"/>
              <a:t>les auditeurs... Toute fois, vous pouvez en avoir pour : </a:t>
            </a:r>
            <a:endParaRPr lang="fr-FR" sz="2000" dirty="0" smtClean="0"/>
          </a:p>
          <a:p>
            <a:pPr marL="800100" lvl="1" indent="-342900">
              <a:buFont typeface="Arial" charset="0"/>
              <a:buChar char="•"/>
            </a:pPr>
            <a:r>
              <a:rPr lang="fr-FR" sz="2000" dirty="0" smtClean="0"/>
              <a:t>rappelez </a:t>
            </a:r>
            <a:r>
              <a:rPr lang="fr-FR" sz="2000" dirty="0"/>
              <a:t>de grandes lignes de votre </a:t>
            </a:r>
            <a:r>
              <a:rPr lang="fr-FR" sz="2000" dirty="0" smtClean="0"/>
              <a:t>présentation </a:t>
            </a:r>
            <a:r>
              <a:rPr lang="fr-FR" sz="2000" dirty="0"/>
              <a:t>; </a:t>
            </a:r>
            <a:endParaRPr lang="fr-FR" sz="2000" dirty="0" smtClean="0"/>
          </a:p>
          <a:p>
            <a:pPr marL="800100" lvl="1" indent="-342900">
              <a:buFont typeface="Arial" charset="0"/>
              <a:buChar char="•"/>
            </a:pPr>
            <a:r>
              <a:rPr lang="fr-FR" sz="2000" dirty="0" smtClean="0"/>
              <a:t>lire </a:t>
            </a:r>
            <a:r>
              <a:rPr lang="fr-FR" sz="2000" dirty="0"/>
              <a:t>une citation ou un propos que vous voulez rapporter, mais son utilisation dois </a:t>
            </a:r>
            <a:r>
              <a:rPr lang="fr-FR" sz="2000" dirty="0" smtClean="0"/>
              <a:t>être </a:t>
            </a:r>
            <a:r>
              <a:rPr lang="fr-FR" sz="2000" dirty="0" err="1" smtClean="0"/>
              <a:t>très</a:t>
            </a:r>
            <a:r>
              <a:rPr lang="fr-FR" sz="2000" dirty="0" smtClean="0"/>
              <a:t> </a:t>
            </a:r>
            <a:r>
              <a:rPr lang="fr-FR" sz="2000" dirty="0"/>
              <a:t>ponctuelle ; </a:t>
            </a:r>
            <a:endParaRPr lang="fr-FR" sz="2000" dirty="0" smtClean="0"/>
          </a:p>
          <a:p>
            <a:pPr marL="800100" lvl="1" indent="-342900">
              <a:buFont typeface="Arial" charset="0"/>
              <a:buChar char="•"/>
            </a:pPr>
            <a:r>
              <a:rPr lang="fr-FR" sz="2000" dirty="0" smtClean="0"/>
              <a:t>disposer </a:t>
            </a:r>
            <a:r>
              <a:rPr lang="fr-FR" sz="2000" dirty="0"/>
              <a:t>d’un support pour noter les commentaires que vous feront vos auditeurs ; </a:t>
            </a:r>
            <a:endParaRPr lang="fr-FR" sz="2000" dirty="0" smtClean="0"/>
          </a:p>
          <a:p>
            <a:pPr marL="800100" lvl="1" indent="-342900">
              <a:buFont typeface="Arial" charset="0"/>
              <a:buChar char="•"/>
            </a:pPr>
            <a:r>
              <a:rPr lang="fr-FR" sz="2000" dirty="0" smtClean="0"/>
              <a:t>pour </a:t>
            </a:r>
            <a:r>
              <a:rPr lang="fr-FR" sz="2000" dirty="0"/>
              <a:t>avoir de quoi occuper vos mains </a:t>
            </a:r>
            <a:r>
              <a:rPr lang="fr-FR" sz="2000" dirty="0" smtClean="0"/>
              <a:t>même </a:t>
            </a:r>
            <a:r>
              <a:rPr lang="fr-FR" sz="2000" dirty="0"/>
              <a:t>si rien n’est </a:t>
            </a:r>
            <a:r>
              <a:rPr lang="fr-FR" sz="2000" dirty="0"/>
              <a:t>é</a:t>
            </a:r>
            <a:r>
              <a:rPr lang="fr-FR" sz="2000" dirty="0" smtClean="0"/>
              <a:t>crit </a:t>
            </a:r>
            <a:r>
              <a:rPr lang="fr-FR" sz="2000" dirty="0"/>
              <a:t>dessus ! </a:t>
            </a:r>
          </a:p>
        </p:txBody>
      </p:sp>
    </p:spTree>
    <p:extLst>
      <p:ext uri="{BB962C8B-B14F-4D97-AF65-F5344CB8AC3E}">
        <p14:creationId xmlns:p14="http://schemas.microsoft.com/office/powerpoint/2010/main" val="21143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6001643"/>
          </a:xfrm>
          <a:prstGeom prst="rect">
            <a:avLst/>
          </a:prstGeom>
          <a:noFill/>
        </p:spPr>
        <p:txBody>
          <a:bodyPr wrap="square" rtlCol="0">
            <a:spAutoFit/>
          </a:bodyPr>
          <a:lstStyle/>
          <a:p>
            <a:pPr algn="ctr"/>
            <a:r>
              <a:rPr lang="fr-FR" sz="2400" b="1" dirty="0" smtClean="0"/>
              <a:t>Guide : faire une bonne présentation orale</a:t>
            </a:r>
          </a:p>
          <a:p>
            <a:pPr algn="ctr"/>
            <a:endParaRPr lang="fr-FR" sz="2400" dirty="0"/>
          </a:p>
          <a:p>
            <a:r>
              <a:rPr lang="fr-FR" sz="2400" b="1" dirty="0"/>
              <a:t>4</a:t>
            </a:r>
            <a:r>
              <a:rPr lang="fr-FR" sz="2400" b="1" dirty="0" smtClean="0"/>
              <a:t>. Points complémentaires </a:t>
            </a:r>
          </a:p>
          <a:p>
            <a:endParaRPr lang="fr-FR" sz="2400" dirty="0"/>
          </a:p>
          <a:p>
            <a:pPr marL="342900" indent="-342900">
              <a:buFont typeface="Arial" charset="0"/>
              <a:buChar char="•"/>
            </a:pPr>
            <a:r>
              <a:rPr lang="fr-FR" sz="2400" dirty="0" smtClean="0"/>
              <a:t>Chercher </a:t>
            </a:r>
            <a:r>
              <a:rPr lang="fr-FR" sz="2400" dirty="0"/>
              <a:t>à capter votre auditoire : changez de rythmes, changez l’intonation de votre voix. Vous pouvez aussi poser des questions à vos </a:t>
            </a:r>
            <a:r>
              <a:rPr lang="fr-FR" sz="2400" dirty="0" smtClean="0"/>
              <a:t>auditeurs, si et seulement si la </a:t>
            </a:r>
            <a:r>
              <a:rPr lang="fr-FR" sz="2400" dirty="0"/>
              <a:t>situation s’y </a:t>
            </a:r>
            <a:r>
              <a:rPr lang="fr-FR" sz="2400" dirty="0" smtClean="0"/>
              <a:t>prête</a:t>
            </a:r>
            <a:r>
              <a:rPr lang="fr-FR" sz="2400" b="1" dirty="0"/>
              <a:t>. </a:t>
            </a:r>
            <a:endParaRPr lang="fr-FR" sz="2400" b="1" dirty="0" smtClean="0"/>
          </a:p>
          <a:p>
            <a:pPr marL="342900" indent="-342900">
              <a:buFont typeface="Arial" charset="0"/>
              <a:buChar char="•"/>
            </a:pPr>
            <a:endParaRPr lang="fr-FR" sz="2400" dirty="0"/>
          </a:p>
          <a:p>
            <a:pPr marL="342900" indent="-342900">
              <a:buFont typeface="Arial" charset="0"/>
              <a:buChar char="•"/>
            </a:pPr>
            <a:r>
              <a:rPr lang="fr-FR" sz="2400" dirty="0" smtClean="0"/>
              <a:t>Vous </a:t>
            </a:r>
            <a:r>
              <a:rPr lang="fr-FR" sz="2400" dirty="0"/>
              <a:t>pouvez fournir des supports papier à vos auditeurs à la fin de votre </a:t>
            </a:r>
            <a:r>
              <a:rPr lang="fr-FR" sz="2400" dirty="0" smtClean="0"/>
              <a:t>présentation </a:t>
            </a:r>
            <a:r>
              <a:rPr lang="fr-FR" sz="2400" dirty="0"/>
              <a:t>pour qu’ils gardent une trace de votre </a:t>
            </a:r>
            <a:r>
              <a:rPr lang="fr-FR" sz="2400" dirty="0" smtClean="0"/>
              <a:t>présentation. </a:t>
            </a:r>
          </a:p>
          <a:p>
            <a:pPr marL="342900" indent="-342900">
              <a:buFont typeface="Arial" charset="0"/>
              <a:buChar char="•"/>
            </a:pPr>
            <a:endParaRPr lang="fr-FR" sz="2400" dirty="0"/>
          </a:p>
          <a:p>
            <a:pPr marL="342900" indent="-342900">
              <a:buFont typeface="Arial" charset="0"/>
              <a:buChar char="•"/>
            </a:pPr>
            <a:r>
              <a:rPr lang="fr-FR" sz="2400" dirty="0" smtClean="0"/>
              <a:t>Vous </a:t>
            </a:r>
            <a:r>
              <a:rPr lang="fr-FR" sz="2400" dirty="0"/>
              <a:t>pouvez fournir des supports papier aux </a:t>
            </a:r>
            <a:r>
              <a:rPr lang="fr-FR" sz="2400" dirty="0" smtClean="0"/>
              <a:t>débuts </a:t>
            </a:r>
            <a:r>
              <a:rPr lang="fr-FR" sz="2400" dirty="0"/>
              <a:t>de votre </a:t>
            </a:r>
            <a:r>
              <a:rPr lang="fr-FR" sz="2400" dirty="0" smtClean="0"/>
              <a:t>présentation </a:t>
            </a:r>
            <a:r>
              <a:rPr lang="fr-FR" sz="2400" dirty="0"/>
              <a:t>que vous mobiliserez tout au long de celle-ci. </a:t>
            </a:r>
            <a:endParaRPr lang="fr-FR" sz="2400" dirty="0" smtClean="0"/>
          </a:p>
          <a:p>
            <a:pPr marL="342900" indent="-342900">
              <a:buFont typeface="Arial" charset="0"/>
              <a:buChar char="•"/>
            </a:pPr>
            <a:endParaRPr lang="fr-FR" sz="2400" dirty="0" smtClean="0"/>
          </a:p>
          <a:p>
            <a:pPr marL="342900" indent="-342900">
              <a:buFont typeface="Arial" charset="0"/>
              <a:buChar char="•"/>
            </a:pPr>
            <a:r>
              <a:rPr lang="fr-FR" sz="2400" dirty="0" smtClean="0"/>
              <a:t>Articulez </a:t>
            </a:r>
            <a:r>
              <a:rPr lang="fr-FR" sz="2400" dirty="0"/>
              <a:t>bien, ne parlez pas trop vite et faites de courtes pauses pour ponctuer au besoin votre propos. </a:t>
            </a:r>
          </a:p>
        </p:txBody>
      </p:sp>
    </p:spTree>
    <p:extLst>
      <p:ext uri="{BB962C8B-B14F-4D97-AF65-F5344CB8AC3E}">
        <p14:creationId xmlns:p14="http://schemas.microsoft.com/office/powerpoint/2010/main" val="90167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5632311"/>
          </a:xfrm>
          <a:prstGeom prst="rect">
            <a:avLst/>
          </a:prstGeom>
          <a:noFill/>
        </p:spPr>
        <p:txBody>
          <a:bodyPr wrap="square" rtlCol="0">
            <a:spAutoFit/>
          </a:bodyPr>
          <a:lstStyle/>
          <a:p>
            <a:pPr algn="ctr"/>
            <a:r>
              <a:rPr lang="fr-FR" sz="2400" b="1" dirty="0" smtClean="0"/>
              <a:t>Guide : faire une bonne présentation orale</a:t>
            </a:r>
          </a:p>
          <a:p>
            <a:pPr algn="ctr"/>
            <a:endParaRPr lang="fr-FR" sz="2400" dirty="0"/>
          </a:p>
          <a:p>
            <a:r>
              <a:rPr lang="fr-FR" sz="2400" b="1" dirty="0"/>
              <a:t>5</a:t>
            </a:r>
            <a:r>
              <a:rPr lang="fr-FR" sz="2400" b="1" dirty="0" smtClean="0"/>
              <a:t>. Quelques supports d’aide</a:t>
            </a:r>
          </a:p>
          <a:p>
            <a:endParaRPr lang="fr-FR" sz="2400" dirty="0"/>
          </a:p>
          <a:p>
            <a:r>
              <a:rPr lang="fr-FR" sz="2400" dirty="0" err="1"/>
              <a:t>Clément</a:t>
            </a:r>
            <a:r>
              <a:rPr lang="fr-FR" sz="2400" dirty="0"/>
              <a:t> </a:t>
            </a:r>
            <a:r>
              <a:rPr lang="fr-FR" sz="2400" dirty="0" err="1"/>
              <a:t>Viktorovitch</a:t>
            </a:r>
            <a:r>
              <a:rPr lang="fr-FR" sz="2400" dirty="0"/>
              <a:t> </a:t>
            </a:r>
            <a:r>
              <a:rPr lang="fr-FR" sz="2400" dirty="0" smtClean="0"/>
              <a:t>: </a:t>
            </a:r>
            <a:r>
              <a:rPr lang="fr-FR" sz="2400" dirty="0"/>
              <a:t>Julie Graziani et la </a:t>
            </a:r>
            <a:r>
              <a:rPr lang="fr-FR" sz="2400" dirty="0" smtClean="0"/>
              <a:t>radicalité </a:t>
            </a:r>
            <a:r>
              <a:rPr lang="fr-FR" sz="2400" dirty="0"/>
              <a:t>comme </a:t>
            </a:r>
            <a:r>
              <a:rPr lang="fr-FR" sz="2400" dirty="0"/>
              <a:t>stratégie rhétorique : </a:t>
            </a:r>
            <a:r>
              <a:rPr lang="fr-FR" sz="2400" dirty="0">
                <a:hlinkClick r:id="rId2"/>
              </a:rPr>
              <a:t>https://</a:t>
            </a:r>
            <a:r>
              <a:rPr lang="fr-FR" sz="2400" dirty="0" smtClean="0">
                <a:hlinkClick r:id="rId2"/>
              </a:rPr>
              <a:t>www.youtube.com/watch?v=ldWRpySM1CM</a:t>
            </a:r>
            <a:r>
              <a:rPr lang="fr-FR" sz="2400" dirty="0" smtClean="0"/>
              <a:t> </a:t>
            </a:r>
          </a:p>
          <a:p>
            <a:endParaRPr lang="fr-FR" sz="2400" dirty="0" smtClean="0"/>
          </a:p>
          <a:p>
            <a:r>
              <a:rPr lang="fr-FR" sz="2400" dirty="0" err="1" smtClean="0"/>
              <a:t>Clément</a:t>
            </a:r>
            <a:r>
              <a:rPr lang="fr-FR" sz="2400" dirty="0" smtClean="0"/>
              <a:t> </a:t>
            </a:r>
            <a:r>
              <a:rPr lang="fr-FR" sz="2400" dirty="0" err="1"/>
              <a:t>Viktorovitch</a:t>
            </a:r>
            <a:r>
              <a:rPr lang="fr-FR" sz="2400" dirty="0"/>
              <a:t> : comment justifier le </a:t>
            </a:r>
            <a:r>
              <a:rPr lang="fr-FR" sz="2400" dirty="0"/>
              <a:t>49-3 : </a:t>
            </a:r>
            <a:r>
              <a:rPr lang="fr-FR" sz="2400" dirty="0">
                <a:hlinkClick r:id="rId3"/>
              </a:rPr>
              <a:t>https://</a:t>
            </a:r>
            <a:r>
              <a:rPr lang="fr-FR" sz="2400" dirty="0" smtClean="0">
                <a:hlinkClick r:id="rId3"/>
              </a:rPr>
              <a:t>www.youtube.com/watch?v=KgQlQcjBAKs</a:t>
            </a:r>
            <a:r>
              <a:rPr lang="fr-FR" sz="2400" dirty="0" smtClean="0"/>
              <a:t> </a:t>
            </a:r>
          </a:p>
          <a:p>
            <a:r>
              <a:rPr lang="fr-FR" sz="2400" dirty="0"/>
              <a:t/>
            </a:r>
            <a:br>
              <a:rPr lang="fr-FR" sz="2400" dirty="0"/>
            </a:br>
            <a:r>
              <a:rPr lang="fr-FR" sz="2400" dirty="0" err="1"/>
              <a:t>Clément</a:t>
            </a:r>
            <a:r>
              <a:rPr lang="fr-FR" sz="2400" dirty="0"/>
              <a:t> </a:t>
            </a:r>
            <a:r>
              <a:rPr lang="fr-FR" sz="2400" dirty="0" err="1"/>
              <a:t>Viktorovitch</a:t>
            </a:r>
            <a:r>
              <a:rPr lang="fr-FR" sz="2400" dirty="0"/>
              <a:t> : on ne dit plus... mais on dit</a:t>
            </a:r>
            <a:r>
              <a:rPr lang="fr-FR" sz="2400" dirty="0" smtClean="0"/>
              <a:t>...:</a:t>
            </a:r>
          </a:p>
          <a:p>
            <a:r>
              <a:rPr lang="fr-FR" sz="2400" dirty="0">
                <a:hlinkClick r:id="rId4"/>
              </a:rPr>
              <a:t>https://</a:t>
            </a:r>
            <a:r>
              <a:rPr lang="fr-FR" sz="2400" dirty="0" smtClean="0">
                <a:hlinkClick r:id="rId4"/>
              </a:rPr>
              <a:t>www.youtube.com/watch?v=CekGBkPQU5k</a:t>
            </a:r>
            <a:endParaRPr lang="fr-FR" sz="2400" dirty="0" smtClean="0"/>
          </a:p>
          <a:p>
            <a:r>
              <a:rPr lang="fr-FR" sz="2400" dirty="0"/>
              <a:t/>
            </a:r>
            <a:br>
              <a:rPr lang="fr-FR" sz="2400" dirty="0"/>
            </a:br>
            <a:r>
              <a:rPr lang="fr-FR" sz="2400" dirty="0" err="1"/>
              <a:t>Clément</a:t>
            </a:r>
            <a:r>
              <a:rPr lang="fr-FR" sz="2400" dirty="0"/>
              <a:t> </a:t>
            </a:r>
            <a:r>
              <a:rPr lang="fr-FR" sz="2400" dirty="0" err="1"/>
              <a:t>Viktorovitch</a:t>
            </a:r>
            <a:r>
              <a:rPr lang="fr-FR" sz="2400" dirty="0"/>
              <a:t> : </a:t>
            </a:r>
            <a:r>
              <a:rPr lang="fr-FR" sz="2400" dirty="0" err="1"/>
              <a:t>Squeezie</a:t>
            </a:r>
            <a:r>
              <a:rPr lang="fr-FR" sz="2400" dirty="0"/>
              <a:t> au Z Event </a:t>
            </a:r>
            <a:r>
              <a:rPr lang="fr-FR" sz="2400" dirty="0" smtClean="0"/>
              <a:t>:</a:t>
            </a:r>
          </a:p>
          <a:p>
            <a:r>
              <a:rPr lang="fr-FR" sz="2400" dirty="0">
                <a:hlinkClick r:id="rId5"/>
              </a:rPr>
              <a:t>https://</a:t>
            </a:r>
            <a:r>
              <a:rPr lang="fr-FR" sz="2400" dirty="0" smtClean="0">
                <a:hlinkClick r:id="rId5"/>
              </a:rPr>
              <a:t>www.youtube.com/watch?v=anEn4HHZi2s</a:t>
            </a:r>
            <a:r>
              <a:rPr lang="fr-FR" sz="2400" dirty="0" smtClean="0"/>
              <a:t> </a:t>
            </a:r>
            <a:endParaRPr lang="fr-FR" sz="2400" dirty="0">
              <a:effectLst/>
            </a:endParaRPr>
          </a:p>
        </p:txBody>
      </p:sp>
    </p:spTree>
    <p:extLst>
      <p:ext uri="{BB962C8B-B14F-4D97-AF65-F5344CB8AC3E}">
        <p14:creationId xmlns:p14="http://schemas.microsoft.com/office/powerpoint/2010/main" val="2013137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Autofit/>
          </a:bodyPr>
          <a:lstStyle/>
          <a:p>
            <a:r>
              <a:rPr lang="fr-FR" sz="6000" dirty="0" smtClean="0"/>
              <a:t>Rappels de cours : TD5</a:t>
            </a:r>
            <a:endParaRPr lang="fr-FR" sz="6000" dirty="0"/>
          </a:p>
        </p:txBody>
      </p:sp>
      <p:sp>
        <p:nvSpPr>
          <p:cNvPr id="3" name="Espace réservé du texte 2"/>
          <p:cNvSpPr>
            <a:spLocks noGrp="1"/>
          </p:cNvSpPr>
          <p:nvPr>
            <p:ph type="body" idx="1"/>
          </p:nvPr>
        </p:nvSpPr>
        <p:spPr/>
        <p:txBody>
          <a:bodyPr/>
          <a:lstStyle/>
          <a:p>
            <a:endParaRPr lang="fr-FR"/>
          </a:p>
        </p:txBody>
      </p:sp>
      <p:sp>
        <p:nvSpPr>
          <p:cNvPr id="6"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114292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2336" y="314080"/>
            <a:ext cx="11379200" cy="758952"/>
          </a:xfrm>
        </p:spPr>
        <p:txBody>
          <a:bodyPr>
            <a:normAutofit/>
          </a:bodyPr>
          <a:lstStyle/>
          <a:p>
            <a:pPr marL="514350" indent="-514350">
              <a:buFont typeface="+mj-lt"/>
              <a:buAutoNum type="alphaUcPeriod" startAt="4"/>
            </a:pPr>
            <a:r>
              <a:rPr lang="fr-FR" dirty="0"/>
              <a:t>L’économie numérique va t-elle sauver la planète ? </a:t>
            </a:r>
          </a:p>
        </p:txBody>
      </p:sp>
      <p:sp>
        <p:nvSpPr>
          <p:cNvPr id="6" name="Espace réservé du numéro de diapositive 5"/>
          <p:cNvSpPr>
            <a:spLocks noGrp="1"/>
          </p:cNvSpPr>
          <p:nvPr>
            <p:ph type="sldNum" sz="quarter" idx="12"/>
          </p:nvPr>
        </p:nvSpPr>
        <p:spPr/>
        <p:txBody>
          <a:bodyPr/>
          <a:lstStyle/>
          <a:p>
            <a:fld id="{2DA2D870-2386-0240-AFC7-12BC87BA3721}" type="slidenum">
              <a:rPr lang="fr-FR" smtClean="0"/>
              <a:t>29</a:t>
            </a:fld>
            <a:endParaRPr lang="fr-FR"/>
          </a:p>
        </p:txBody>
      </p:sp>
      <p:pic>
        <p:nvPicPr>
          <p:cNvPr id="5" name="Image 4"/>
          <p:cNvPicPr>
            <a:picLocks noChangeAspect="1"/>
          </p:cNvPicPr>
          <p:nvPr/>
        </p:nvPicPr>
        <p:blipFill>
          <a:blip r:embed="rId2"/>
          <a:stretch>
            <a:fillRect/>
          </a:stretch>
        </p:blipFill>
        <p:spPr>
          <a:xfrm>
            <a:off x="4829535" y="1995325"/>
            <a:ext cx="5657843" cy="4017704"/>
          </a:xfrm>
          <a:prstGeom prst="rect">
            <a:avLst/>
          </a:prstGeom>
        </p:spPr>
      </p:pic>
      <p:sp>
        <p:nvSpPr>
          <p:cNvPr id="7" name="ZoneTexte 6"/>
          <p:cNvSpPr txBox="1"/>
          <p:nvPr/>
        </p:nvSpPr>
        <p:spPr>
          <a:xfrm>
            <a:off x="402336" y="1600659"/>
            <a:ext cx="11379200" cy="923330"/>
          </a:xfrm>
          <a:prstGeom prst="rect">
            <a:avLst/>
          </a:prstGeom>
          <a:noFill/>
        </p:spPr>
        <p:txBody>
          <a:bodyPr wrap="square" rtlCol="0">
            <a:spAutoFit/>
          </a:bodyPr>
          <a:lstStyle/>
          <a:p>
            <a:r>
              <a:rPr lang="fr-FR" dirty="0" smtClean="0"/>
              <a:t>Débat : pensez-vous que l’économie numérique permettra la transition écologique de nos sociétés ? </a:t>
            </a:r>
          </a:p>
          <a:p>
            <a:endParaRPr lang="fr-FR" dirty="0" smtClean="0"/>
          </a:p>
          <a:p>
            <a:r>
              <a:rPr lang="fr-FR" dirty="0" smtClean="0"/>
              <a:t>Puis</a:t>
            </a:r>
            <a:r>
              <a:rPr lang="fr-FR" dirty="0"/>
              <a:t>, lecture du document 5  </a:t>
            </a:r>
            <a:r>
              <a:rPr lang="fr-FR" dirty="0" smtClean="0"/>
              <a:t> </a:t>
            </a:r>
            <a:endParaRPr lang="fr-FR" dirty="0"/>
          </a:p>
        </p:txBody>
      </p:sp>
      <p:sp>
        <p:nvSpPr>
          <p:cNvPr id="8" name="ZoneTexte 7"/>
          <p:cNvSpPr txBox="1"/>
          <p:nvPr/>
        </p:nvSpPr>
        <p:spPr>
          <a:xfrm>
            <a:off x="4829535" y="5947397"/>
            <a:ext cx="5816016" cy="646331"/>
          </a:xfrm>
          <a:prstGeom prst="rect">
            <a:avLst/>
          </a:prstGeom>
          <a:noFill/>
        </p:spPr>
        <p:txBody>
          <a:bodyPr wrap="none" rtlCol="0">
            <a:spAutoFit/>
          </a:bodyPr>
          <a:lstStyle/>
          <a:p>
            <a:pPr fontAlgn="base"/>
            <a:r>
              <a:rPr lang="fr-FR" sz="1200" dirty="0" err="1"/>
              <a:t>Otobong</a:t>
            </a:r>
            <a:r>
              <a:rPr lang="fr-FR" sz="1200" dirty="0"/>
              <a:t> </a:t>
            </a:r>
            <a:r>
              <a:rPr lang="fr-FR" sz="1200" dirty="0" err="1"/>
              <a:t>Nkanga</a:t>
            </a:r>
            <a:r>
              <a:rPr lang="fr-FR" sz="1200" dirty="0"/>
              <a:t>. — « </a:t>
            </a:r>
            <a:r>
              <a:rPr lang="fr-FR" sz="1200" dirty="0" err="1"/>
              <a:t>Whose</a:t>
            </a:r>
            <a:r>
              <a:rPr lang="fr-FR" sz="1200" dirty="0"/>
              <a:t> </a:t>
            </a:r>
            <a:r>
              <a:rPr lang="fr-FR" sz="1200" dirty="0" err="1"/>
              <a:t>Crisis</a:t>
            </a:r>
            <a:r>
              <a:rPr lang="fr-FR" sz="1200" dirty="0"/>
              <a:t> Is This ? » (À qui appartient cette crise ?), 2013</a:t>
            </a:r>
          </a:p>
          <a:p>
            <a:pPr fontAlgn="base"/>
            <a:r>
              <a:rPr lang="fr-FR" sz="1200" dirty="0"/>
              <a:t>© </a:t>
            </a:r>
            <a:r>
              <a:rPr lang="fr-FR" sz="1200" dirty="0" err="1"/>
              <a:t>Otobong</a:t>
            </a:r>
            <a:r>
              <a:rPr lang="fr-FR" sz="1200" dirty="0"/>
              <a:t> </a:t>
            </a:r>
            <a:r>
              <a:rPr lang="fr-FR" sz="1200" dirty="0" err="1"/>
              <a:t>Nkanga</a:t>
            </a:r>
            <a:r>
              <a:rPr lang="fr-FR" sz="1200" dirty="0"/>
              <a:t> - </a:t>
            </a:r>
            <a:r>
              <a:rPr lang="fr-FR" sz="1200" dirty="0" err="1"/>
              <a:t>Courtesy</a:t>
            </a:r>
            <a:r>
              <a:rPr lang="fr-FR" sz="1200" dirty="0"/>
              <a:t> Galerie In Situ-Fabienne Leclerc, Paris</a:t>
            </a:r>
          </a:p>
          <a:p>
            <a:endParaRPr lang="fr-FR" sz="1200" dirty="0"/>
          </a:p>
        </p:txBody>
      </p:sp>
      <p:sp>
        <p:nvSpPr>
          <p:cNvPr id="10"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19508753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 que nous attendons (réellement) de vous</a:t>
            </a:r>
            <a:endParaRPr lang="fr-FR" dirty="0"/>
          </a:p>
        </p:txBody>
      </p:sp>
      <p:sp>
        <p:nvSpPr>
          <p:cNvPr id="4" name="Espace réservé du contenu 3"/>
          <p:cNvSpPr>
            <a:spLocks noGrp="1"/>
          </p:cNvSpPr>
          <p:nvPr>
            <p:ph sz="quarter" idx="1"/>
          </p:nvPr>
        </p:nvSpPr>
        <p:spPr>
          <a:xfrm>
            <a:off x="402336" y="1527048"/>
            <a:ext cx="11338560" cy="4883800"/>
          </a:xfrm>
        </p:spPr>
        <p:txBody>
          <a:bodyPr>
            <a:normAutofit fontScale="92500" lnSpcReduction="20000"/>
          </a:bodyPr>
          <a:lstStyle/>
          <a:p>
            <a:r>
              <a:rPr lang="fr-FR" b="1" dirty="0" smtClean="0"/>
              <a:t>À partir du Sujet 1 « empreintes numériques » : </a:t>
            </a:r>
          </a:p>
          <a:p>
            <a:pPr lvl="1"/>
            <a:r>
              <a:rPr lang="fr-FR" b="1" dirty="0" smtClean="0">
                <a:solidFill>
                  <a:schemeClr val="tx1"/>
                </a:solidFill>
              </a:rPr>
              <a:t>Choisir une entreprise du numérique (définition large du secteur numérique) </a:t>
            </a:r>
          </a:p>
          <a:p>
            <a:pPr lvl="1"/>
            <a:r>
              <a:rPr lang="fr-FR" b="1" dirty="0" smtClean="0">
                <a:solidFill>
                  <a:schemeClr val="tx1"/>
                </a:solidFill>
              </a:rPr>
              <a:t>Réfléchir à son empreinte numérique et à comment la réduire </a:t>
            </a:r>
            <a:endParaRPr lang="fr-FR" b="1" dirty="0">
              <a:solidFill>
                <a:schemeClr val="tx1"/>
              </a:solidFill>
            </a:endParaRPr>
          </a:p>
          <a:p>
            <a:r>
              <a:rPr lang="fr-FR" b="1" dirty="0" smtClean="0"/>
              <a:t>Groupes de 3 ou 4 : </a:t>
            </a:r>
          </a:p>
          <a:p>
            <a:pPr lvl="1"/>
            <a:r>
              <a:rPr lang="fr-FR" b="1" dirty="0" smtClean="0">
                <a:solidFill>
                  <a:schemeClr val="tx1"/>
                </a:solidFill>
              </a:rPr>
              <a:t>Rendu final de 3 pages (hors page de garde) à envoyer par mail </a:t>
            </a:r>
            <a:r>
              <a:rPr lang="fr-FR" b="1" u="sng" dirty="0" smtClean="0">
                <a:solidFill>
                  <a:schemeClr val="tx1"/>
                </a:solidFill>
              </a:rPr>
              <a:t>avant le dimanche 16 janvier 2022 à 23h59 : </a:t>
            </a:r>
          </a:p>
          <a:p>
            <a:pPr lvl="2"/>
            <a:r>
              <a:rPr lang="fr-FR" dirty="0" smtClean="0"/>
              <a:t>Un mail par groupe avec comme objet de mail : nom de la classe + membres du groupe</a:t>
            </a:r>
          </a:p>
          <a:p>
            <a:pPr lvl="2"/>
            <a:r>
              <a:rPr lang="fr-FR" dirty="0" smtClean="0">
                <a:solidFill>
                  <a:schemeClr val="tx1"/>
                </a:solidFill>
              </a:rPr>
              <a:t>Format PDF </a:t>
            </a:r>
          </a:p>
          <a:p>
            <a:pPr lvl="1"/>
            <a:r>
              <a:rPr lang="fr-FR" b="1" dirty="0" smtClean="0">
                <a:solidFill>
                  <a:schemeClr val="tx1"/>
                </a:solidFill>
              </a:rPr>
              <a:t>Présentation orale  de 10 min lors d’une séance en janvier : </a:t>
            </a:r>
          </a:p>
          <a:p>
            <a:pPr lvl="2"/>
            <a:r>
              <a:rPr lang="fr-FR" dirty="0">
                <a:solidFill>
                  <a:schemeClr val="tx1"/>
                </a:solidFill>
              </a:rPr>
              <a:t>Pegasus mardi 18 janvier 2022 - 13H45 à 16H45</a:t>
            </a:r>
          </a:p>
          <a:p>
            <a:pPr lvl="2"/>
            <a:r>
              <a:rPr lang="fr-FR" dirty="0" err="1">
                <a:solidFill>
                  <a:schemeClr val="tx1"/>
                </a:solidFill>
              </a:rPr>
              <a:t>Cygnus</a:t>
            </a:r>
            <a:r>
              <a:rPr lang="fr-FR" dirty="0">
                <a:solidFill>
                  <a:schemeClr val="tx1"/>
                </a:solidFill>
              </a:rPr>
              <a:t> jeudi 20 janvier2022 -9H à 12H. </a:t>
            </a:r>
          </a:p>
          <a:p>
            <a:pPr lvl="2"/>
            <a:r>
              <a:rPr lang="fr-FR" dirty="0">
                <a:solidFill>
                  <a:schemeClr val="tx1"/>
                </a:solidFill>
              </a:rPr>
              <a:t>Draco vendredi 21 janvier 2022 -9H à </a:t>
            </a:r>
            <a:r>
              <a:rPr lang="fr-FR" dirty="0" smtClean="0">
                <a:solidFill>
                  <a:schemeClr val="tx1"/>
                </a:solidFill>
              </a:rPr>
              <a:t>12H</a:t>
            </a:r>
          </a:p>
          <a:p>
            <a:pPr lvl="1"/>
            <a:r>
              <a:rPr lang="fr-FR" b="1" dirty="0" smtClean="0">
                <a:solidFill>
                  <a:schemeClr val="tx1"/>
                </a:solidFill>
              </a:rPr>
              <a:t>Note finale composée à 50% du dossier et à 50% de l’oral </a:t>
            </a:r>
            <a:endParaRPr lang="fr-FR" b="1" dirty="0">
              <a:solidFill>
                <a:schemeClr val="tx1"/>
              </a:solidFill>
            </a:endParaRPr>
          </a:p>
          <a:p>
            <a:pPr lvl="1">
              <a:buFont typeface="Wingdings" charset="2"/>
              <a:buChar char="Ø"/>
            </a:pPr>
            <a:r>
              <a:rPr lang="fr-FR" b="1" dirty="0" smtClean="0">
                <a:solidFill>
                  <a:schemeClr val="tx1"/>
                </a:solidFill>
              </a:rPr>
              <a:t>Choix des groupes et des entreprises à m’envoyer par mail avant le vendredi 17 décembre (</a:t>
            </a:r>
            <a:r>
              <a:rPr lang="fr-FR" b="1" dirty="0" smtClean="0">
                <a:solidFill>
                  <a:schemeClr val="tx1"/>
                </a:solidFill>
                <a:hlinkClick r:id="rId2"/>
              </a:rPr>
              <a:t>evan.bertin@univ-paris13.fr)</a:t>
            </a:r>
            <a:r>
              <a:rPr lang="fr-FR" b="1" dirty="0" smtClean="0">
                <a:solidFill>
                  <a:schemeClr val="tx1"/>
                </a:solidFill>
              </a:rPr>
              <a:t> </a:t>
            </a:r>
          </a:p>
          <a:p>
            <a:pPr lvl="1"/>
            <a:endParaRPr lang="fr-FR" b="1" dirty="0" smtClean="0">
              <a:solidFill>
                <a:schemeClr val="tx1"/>
              </a:solidFill>
            </a:endParaRPr>
          </a:p>
          <a:p>
            <a:pPr lvl="1"/>
            <a:endParaRPr lang="fr-FR" b="1" dirty="0" smtClean="0">
              <a:solidFill>
                <a:schemeClr val="tx1"/>
              </a:solidFill>
            </a:endParaRPr>
          </a:p>
          <a:p>
            <a:endParaRPr lang="fr-FR" sz="2900" b="1" dirty="0"/>
          </a:p>
        </p:txBody>
      </p:sp>
      <p:sp>
        <p:nvSpPr>
          <p:cNvPr id="5"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9857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2336" y="314080"/>
            <a:ext cx="11379200" cy="758952"/>
          </a:xfrm>
        </p:spPr>
        <p:txBody>
          <a:bodyPr>
            <a:normAutofit/>
          </a:bodyPr>
          <a:lstStyle/>
          <a:p>
            <a:pPr marL="514350" indent="-514350">
              <a:buFont typeface="+mj-lt"/>
              <a:buAutoNum type="alphaUcPeriod" startAt="4"/>
            </a:pPr>
            <a:r>
              <a:rPr lang="fr-FR" dirty="0"/>
              <a:t>L’économie numérique va t-elle sauver la planète ? </a:t>
            </a:r>
          </a:p>
        </p:txBody>
      </p:sp>
      <p:sp>
        <p:nvSpPr>
          <p:cNvPr id="3" name="Espace réservé du contenu 2"/>
          <p:cNvSpPr>
            <a:spLocks noGrp="1"/>
          </p:cNvSpPr>
          <p:nvPr>
            <p:ph sz="quarter" idx="1"/>
          </p:nvPr>
        </p:nvSpPr>
        <p:spPr>
          <a:xfrm>
            <a:off x="402336" y="1527048"/>
            <a:ext cx="11338560" cy="4883800"/>
          </a:xfrm>
        </p:spPr>
        <p:txBody>
          <a:bodyPr/>
          <a:lstStyle/>
          <a:p>
            <a:r>
              <a:rPr lang="fr-FR" dirty="0" smtClean="0">
                <a:solidFill>
                  <a:schemeClr val="tx1"/>
                </a:solidFill>
              </a:rPr>
              <a:t>Dans une partie des sciences économiques, croyance selon laquelle la technologie est la meilleure réponse aux problèmes environnementaux : les innovations permises dans un système capitaliste permettront d’apporter les technologies pour lutter contre l’émission de gaz à effets de serre, la disparition des espèces, les catastrophes naturelles, etc.  </a:t>
            </a:r>
            <a:endParaRPr lang="fr-FR" dirty="0">
              <a:solidFill>
                <a:schemeClr val="tx1"/>
              </a:solidFill>
            </a:endParaRPr>
          </a:p>
        </p:txBody>
      </p:sp>
      <p:sp>
        <p:nvSpPr>
          <p:cNvPr id="6" name="Espace réservé du numéro de diapositive 5"/>
          <p:cNvSpPr>
            <a:spLocks noGrp="1"/>
          </p:cNvSpPr>
          <p:nvPr>
            <p:ph type="sldNum" sz="quarter" idx="12"/>
          </p:nvPr>
        </p:nvSpPr>
        <p:spPr/>
        <p:txBody>
          <a:bodyPr/>
          <a:lstStyle/>
          <a:p>
            <a:fld id="{2DA2D870-2386-0240-AFC7-12BC87BA3721}" type="slidenum">
              <a:rPr lang="fr-FR" smtClean="0"/>
              <a:t>30</a:t>
            </a:fld>
            <a:endParaRPr lang="fr-FR"/>
          </a:p>
        </p:txBody>
      </p:sp>
      <p:sp>
        <p:nvSpPr>
          <p:cNvPr id="7"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5812816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91047"/>
            <a:ext cx="8168626" cy="1451006"/>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42053"/>
            <a:ext cx="7834489" cy="4722478"/>
          </a:xfrm>
          <a:prstGeom prst="rect">
            <a:avLst/>
          </a:prstGeom>
        </p:spPr>
      </p:pic>
      <p:sp>
        <p:nvSpPr>
          <p:cNvPr id="7" name="ZoneTexte 6"/>
          <p:cNvSpPr txBox="1"/>
          <p:nvPr/>
        </p:nvSpPr>
        <p:spPr>
          <a:xfrm>
            <a:off x="9798756" y="4696080"/>
            <a:ext cx="2167466" cy="1277273"/>
          </a:xfrm>
          <a:prstGeom prst="rect">
            <a:avLst/>
          </a:prstGeom>
          <a:noFill/>
        </p:spPr>
        <p:txBody>
          <a:bodyPr wrap="square" rtlCol="0">
            <a:spAutoFit/>
          </a:bodyPr>
          <a:lstStyle/>
          <a:p>
            <a:r>
              <a:rPr lang="fr-FR" sz="1100" i="1" dirty="0" smtClean="0"/>
              <a:t>Source : </a:t>
            </a:r>
          </a:p>
          <a:p>
            <a:r>
              <a:rPr lang="fr-FR" sz="1100" i="1" dirty="0"/>
              <a:t>https://</a:t>
            </a:r>
            <a:r>
              <a:rPr lang="fr-FR" sz="1100" i="1" dirty="0" err="1"/>
              <a:t>www.lexpress.fr</a:t>
            </a:r>
            <a:r>
              <a:rPr lang="fr-FR" sz="1100" i="1" dirty="0"/>
              <a:t>/</a:t>
            </a:r>
            <a:r>
              <a:rPr lang="fr-FR" sz="1100" i="1" dirty="0" err="1"/>
              <a:t>actualite</a:t>
            </a:r>
            <a:r>
              <a:rPr lang="fr-FR" sz="1100" i="1" dirty="0"/>
              <a:t>/</a:t>
            </a:r>
            <a:r>
              <a:rPr lang="fr-FR" sz="1100" i="1" dirty="0" err="1"/>
              <a:t>societe</a:t>
            </a:r>
            <a:r>
              <a:rPr lang="fr-FR" sz="1100" i="1" dirty="0"/>
              <a:t>/environnement/france-2030-pour-macron-la-technologie-va-sauver-le-climat-mais-cela-sera-t-il-suffisant_2158423.html</a:t>
            </a:r>
          </a:p>
        </p:txBody>
      </p:sp>
      <p:sp>
        <p:nvSpPr>
          <p:cNvPr id="6"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6981863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2336" y="314080"/>
            <a:ext cx="11379200" cy="758952"/>
          </a:xfrm>
        </p:spPr>
        <p:txBody>
          <a:bodyPr>
            <a:normAutofit/>
          </a:bodyPr>
          <a:lstStyle/>
          <a:p>
            <a:pPr marL="514350" indent="-514350">
              <a:buFont typeface="+mj-lt"/>
              <a:buAutoNum type="alphaUcPeriod" startAt="4"/>
            </a:pPr>
            <a:r>
              <a:rPr lang="fr-FR" dirty="0"/>
              <a:t>L’économie numérique va t-elle sauver la planète ? </a:t>
            </a:r>
          </a:p>
        </p:txBody>
      </p:sp>
      <p:sp>
        <p:nvSpPr>
          <p:cNvPr id="3" name="Espace réservé du contenu 2"/>
          <p:cNvSpPr>
            <a:spLocks noGrp="1"/>
          </p:cNvSpPr>
          <p:nvPr>
            <p:ph sz="quarter" idx="1"/>
          </p:nvPr>
        </p:nvSpPr>
        <p:spPr>
          <a:xfrm>
            <a:off x="402336" y="1527048"/>
            <a:ext cx="11338560" cy="4883800"/>
          </a:xfrm>
        </p:spPr>
        <p:txBody>
          <a:bodyPr>
            <a:normAutofit lnSpcReduction="10000"/>
          </a:bodyPr>
          <a:lstStyle/>
          <a:p>
            <a:r>
              <a:rPr lang="fr-FR" dirty="0" smtClean="0">
                <a:solidFill>
                  <a:schemeClr val="tx1"/>
                </a:solidFill>
              </a:rPr>
              <a:t>De nombreux </a:t>
            </a:r>
            <a:r>
              <a:rPr lang="fr-FR" dirty="0"/>
              <a:t>économistes mettent en doute l’idée selon </a:t>
            </a:r>
            <a:r>
              <a:rPr lang="fr-FR" dirty="0" smtClean="0"/>
              <a:t>laquelle l’industrie </a:t>
            </a:r>
            <a:r>
              <a:rPr lang="fr-FR" dirty="0"/>
              <a:t>numérique </a:t>
            </a:r>
            <a:r>
              <a:rPr lang="fr-FR" dirty="0" smtClean="0"/>
              <a:t>serait (écologiquement) propre </a:t>
            </a:r>
            <a:r>
              <a:rPr lang="fr-FR" dirty="0"/>
              <a:t>car « immatérielle </a:t>
            </a:r>
            <a:r>
              <a:rPr lang="fr-FR" dirty="0" smtClean="0"/>
              <a:t>» : </a:t>
            </a:r>
          </a:p>
          <a:p>
            <a:pPr lvl="1"/>
            <a:r>
              <a:rPr lang="fr-FR" dirty="0" smtClean="0">
                <a:solidFill>
                  <a:schemeClr val="tx1"/>
                </a:solidFill>
              </a:rPr>
              <a:t>Celle-ci est renforcée par le « </a:t>
            </a:r>
            <a:r>
              <a:rPr lang="fr-FR" i="1" dirty="0" smtClean="0">
                <a:solidFill>
                  <a:schemeClr val="tx1"/>
                </a:solidFill>
              </a:rPr>
              <a:t>marketing vert</a:t>
            </a:r>
            <a:r>
              <a:rPr lang="fr-FR" dirty="0" smtClean="0">
                <a:solidFill>
                  <a:schemeClr val="tx1"/>
                </a:solidFill>
              </a:rPr>
              <a:t> » (ou </a:t>
            </a:r>
            <a:r>
              <a:rPr lang="fr-FR" i="1" dirty="0" err="1" smtClean="0">
                <a:solidFill>
                  <a:schemeClr val="tx1"/>
                </a:solidFill>
              </a:rPr>
              <a:t>greenwashing</a:t>
            </a:r>
            <a:r>
              <a:rPr lang="fr-FR" dirty="0" smtClean="0">
                <a:solidFill>
                  <a:schemeClr val="tx1"/>
                </a:solidFill>
              </a:rPr>
              <a:t>) mis en place par les entreprises</a:t>
            </a:r>
          </a:p>
          <a:p>
            <a:r>
              <a:rPr lang="fr-FR" dirty="0" smtClean="0"/>
              <a:t>Si des actions comme l’envoi d’un courriel, la lecture d’une vidéo paraissent neutres en émissions polluantes, elles ont en réalité une empreinte écologique fortes, au début et en bout de chaîne : </a:t>
            </a:r>
          </a:p>
          <a:p>
            <a:pPr lvl="1"/>
            <a:r>
              <a:rPr lang="fr-FR" dirty="0" smtClean="0">
                <a:solidFill>
                  <a:schemeClr val="tx1"/>
                </a:solidFill>
              </a:rPr>
              <a:t>La production très polluante de tous les appareils numériques nécessitant des terres rares et soumis à l’obsolescence programmée (donc à un renouvellement très fréquent)</a:t>
            </a:r>
          </a:p>
          <a:p>
            <a:pPr lvl="1"/>
            <a:r>
              <a:rPr lang="fr-FR" dirty="0" smtClean="0">
                <a:solidFill>
                  <a:schemeClr val="tx1"/>
                </a:solidFill>
              </a:rPr>
              <a:t>Le traitement</a:t>
            </a:r>
            <a:r>
              <a:rPr lang="fr-FR" dirty="0">
                <a:solidFill>
                  <a:schemeClr val="tx1"/>
                </a:solidFill>
              </a:rPr>
              <a:t>, stockage et transport des données </a:t>
            </a:r>
            <a:r>
              <a:rPr lang="fr-FR" dirty="0" smtClean="0">
                <a:solidFill>
                  <a:schemeClr val="tx1"/>
                </a:solidFill>
              </a:rPr>
              <a:t>traitées </a:t>
            </a:r>
            <a:r>
              <a:rPr lang="fr-FR" dirty="0">
                <a:solidFill>
                  <a:schemeClr val="tx1"/>
                </a:solidFill>
              </a:rPr>
              <a:t>dans de vastes infrastructures consommatrices de ressources et d’énergie </a:t>
            </a:r>
          </a:p>
        </p:txBody>
      </p:sp>
      <p:sp>
        <p:nvSpPr>
          <p:cNvPr id="6" name="Espace réservé du numéro de diapositive 5"/>
          <p:cNvSpPr>
            <a:spLocks noGrp="1"/>
          </p:cNvSpPr>
          <p:nvPr>
            <p:ph type="sldNum" sz="quarter" idx="12"/>
          </p:nvPr>
        </p:nvSpPr>
        <p:spPr/>
        <p:txBody>
          <a:bodyPr/>
          <a:lstStyle/>
          <a:p>
            <a:fld id="{2DA2D870-2386-0240-AFC7-12BC87BA3721}" type="slidenum">
              <a:rPr lang="fr-FR" smtClean="0"/>
              <a:t>32</a:t>
            </a:fld>
            <a:endParaRPr lang="fr-FR"/>
          </a:p>
        </p:txBody>
      </p:sp>
      <p:sp>
        <p:nvSpPr>
          <p:cNvPr id="7"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13660189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2336" y="314080"/>
            <a:ext cx="11379200" cy="758952"/>
          </a:xfrm>
        </p:spPr>
        <p:txBody>
          <a:bodyPr>
            <a:normAutofit/>
          </a:bodyPr>
          <a:lstStyle/>
          <a:p>
            <a:pPr marL="514350" indent="-514350">
              <a:buFont typeface="+mj-lt"/>
              <a:buAutoNum type="alphaUcPeriod" startAt="4"/>
            </a:pPr>
            <a:r>
              <a:rPr lang="fr-FR" dirty="0"/>
              <a:t>L’économie numérique va t-elle sauver la planète ? </a:t>
            </a:r>
          </a:p>
        </p:txBody>
      </p:sp>
      <p:sp>
        <p:nvSpPr>
          <p:cNvPr id="3" name="Espace réservé du contenu 2"/>
          <p:cNvSpPr>
            <a:spLocks noGrp="1"/>
          </p:cNvSpPr>
          <p:nvPr>
            <p:ph sz="quarter" idx="1"/>
          </p:nvPr>
        </p:nvSpPr>
        <p:spPr>
          <a:xfrm>
            <a:off x="402336" y="1527048"/>
            <a:ext cx="11338560" cy="4883800"/>
          </a:xfrm>
        </p:spPr>
        <p:txBody>
          <a:bodyPr>
            <a:normAutofit/>
          </a:bodyPr>
          <a:lstStyle/>
          <a:p>
            <a:pPr marL="0" indent="0" algn="r">
              <a:buNone/>
            </a:pPr>
            <a:r>
              <a:rPr lang="fr-FR" sz="2400" i="1" dirty="0" smtClean="0">
                <a:solidFill>
                  <a:schemeClr val="tx1"/>
                </a:solidFill>
                <a:latin typeface="Abadi MT Condensed Light" charset="0"/>
                <a:ea typeface="Abadi MT Condensed Light" charset="0"/>
                <a:cs typeface="Abadi MT Condensed Light" charset="0"/>
              </a:rPr>
              <a:t>« </a:t>
            </a:r>
            <a:r>
              <a:rPr lang="fr-FR" sz="2400" i="1" dirty="0">
                <a:latin typeface="Abadi MT Condensed Light" charset="0"/>
                <a:ea typeface="Abadi MT Condensed Light" charset="0"/>
                <a:cs typeface="Abadi MT Condensed Light" charset="0"/>
              </a:rPr>
              <a:t>L</a:t>
            </a:r>
            <a:r>
              <a:rPr lang="fr-FR" sz="2400" i="1" dirty="0" smtClean="0">
                <a:latin typeface="Abadi MT Condensed Light" charset="0"/>
                <a:ea typeface="Abadi MT Condensed Light" charset="0"/>
                <a:cs typeface="Abadi MT Condensed Light" charset="0"/>
              </a:rPr>
              <a:t>’industrie </a:t>
            </a:r>
            <a:r>
              <a:rPr lang="fr-FR" sz="2400" i="1" dirty="0">
                <a:latin typeface="Abadi MT Condensed Light" charset="0"/>
                <a:ea typeface="Abadi MT Condensed Light" charset="0"/>
                <a:cs typeface="Abadi MT Condensed Light" charset="0"/>
              </a:rPr>
              <a:t>numérique mondiale consomme tant d’eau, de matériaux et d’énergie que son empreinte représente trois fois celle d’un pays comme la France ou le Royaume-Uni. Les technologies digitales mobilisent aujourd’hui 10 % de l’électricité produite dans le monde et rejetteraient près de 4 % des émissions globales de dioxyde de carbone (CO2), soit un peu moins du double du secteur civil aérien mondial (</a:t>
            </a:r>
            <a:r>
              <a:rPr lang="fr-FR" sz="2400" i="1" dirty="0">
                <a:latin typeface="Abadi MT Condensed Light" charset="0"/>
                <a:ea typeface="Abadi MT Condensed Light" charset="0"/>
                <a:cs typeface="Abadi MT Condensed Light" charset="0"/>
                <a:hlinkClick r:id="rId2"/>
              </a:rPr>
              <a:t>4</a:t>
            </a:r>
            <a:r>
              <a:rPr lang="fr-FR" sz="2400" i="1" dirty="0">
                <a:latin typeface="Abadi MT Condensed Light" charset="0"/>
                <a:ea typeface="Abadi MT Condensed Light" charset="0"/>
                <a:cs typeface="Abadi MT Condensed Light" charset="0"/>
              </a:rPr>
              <a:t>). « Si les entreprises du numérique se révèlent plus puissantes que les pouvoirs de régulation qui s’exercent sur elles, le risque existe que nous ne soyons plus en mesure de contrôler leur impact écologique », avertit M. </a:t>
            </a:r>
            <a:r>
              <a:rPr lang="fr-FR" sz="2400" i="1" dirty="0" err="1">
                <a:latin typeface="Abadi MT Condensed Light" charset="0"/>
                <a:ea typeface="Abadi MT Condensed Light" charset="0"/>
                <a:cs typeface="Abadi MT Condensed Light" charset="0"/>
              </a:rPr>
              <a:t>Jaan</a:t>
            </a:r>
            <a:r>
              <a:rPr lang="fr-FR" sz="2400" i="1" dirty="0">
                <a:latin typeface="Abadi MT Condensed Light" charset="0"/>
                <a:ea typeface="Abadi MT Condensed Light" charset="0"/>
                <a:cs typeface="Abadi MT Condensed Light" charset="0"/>
              </a:rPr>
              <a:t> Tallinn, le fondateur de Skype et du Future of Life Institute, qui travaille sur l’éthique des technologies (</a:t>
            </a:r>
            <a:r>
              <a:rPr lang="fr-FR" sz="2400" i="1" dirty="0">
                <a:latin typeface="Abadi MT Condensed Light" charset="0"/>
                <a:ea typeface="Abadi MT Condensed Light" charset="0"/>
                <a:cs typeface="Abadi MT Condensed Light" charset="0"/>
                <a:hlinkClick r:id="rId3"/>
              </a:rPr>
              <a:t>5</a:t>
            </a:r>
            <a:r>
              <a:rPr lang="fr-FR" sz="2400" i="1" dirty="0" smtClean="0">
                <a:latin typeface="Abadi MT Condensed Light" charset="0"/>
                <a:ea typeface="Abadi MT Condensed Light" charset="0"/>
                <a:cs typeface="Abadi MT Condensed Light" charset="0"/>
              </a:rPr>
              <a:t>). »</a:t>
            </a:r>
          </a:p>
          <a:p>
            <a:pPr marL="0" indent="0">
              <a:buNone/>
            </a:pPr>
            <a:endParaRPr lang="fr-FR" dirty="0"/>
          </a:p>
          <a:p>
            <a:pPr marL="0" indent="0">
              <a:buNone/>
            </a:pPr>
            <a:r>
              <a:rPr lang="fr-FR" sz="2000" dirty="0"/>
              <a:t>Citation issue de l’article « Quand le numérique détruit la </a:t>
            </a:r>
            <a:r>
              <a:rPr lang="fr-FR" sz="2000" dirty="0" smtClean="0"/>
              <a:t>planète » du Monde Diplomatique – octobre 2021, en kiosque</a:t>
            </a:r>
            <a:endParaRPr lang="fr-FR" sz="2000" dirty="0" smtClean="0">
              <a:solidFill>
                <a:schemeClr val="tx1"/>
              </a:solidFill>
            </a:endParaRPr>
          </a:p>
        </p:txBody>
      </p:sp>
      <p:sp>
        <p:nvSpPr>
          <p:cNvPr id="6" name="Espace réservé du numéro de diapositive 5"/>
          <p:cNvSpPr>
            <a:spLocks noGrp="1"/>
          </p:cNvSpPr>
          <p:nvPr>
            <p:ph type="sldNum" sz="quarter" idx="12"/>
          </p:nvPr>
        </p:nvSpPr>
        <p:spPr/>
        <p:txBody>
          <a:bodyPr/>
          <a:lstStyle/>
          <a:p>
            <a:fld id="{2DA2D870-2386-0240-AFC7-12BC87BA3721}" type="slidenum">
              <a:rPr lang="fr-FR" smtClean="0"/>
              <a:t>33</a:t>
            </a:fld>
            <a:endParaRPr lang="fr-FR"/>
          </a:p>
        </p:txBody>
      </p:sp>
      <p:sp>
        <p:nvSpPr>
          <p:cNvPr id="7"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2134556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2336" y="314080"/>
            <a:ext cx="11379200" cy="758952"/>
          </a:xfrm>
        </p:spPr>
        <p:txBody>
          <a:bodyPr>
            <a:normAutofit/>
          </a:bodyPr>
          <a:lstStyle/>
          <a:p>
            <a:pPr marL="514350" indent="-514350">
              <a:buFont typeface="+mj-lt"/>
              <a:buAutoNum type="alphaUcPeriod" startAt="4"/>
            </a:pPr>
            <a:r>
              <a:rPr lang="fr-FR" dirty="0"/>
              <a:t>L’économie numérique va t-elle sauver la planète ? </a:t>
            </a:r>
          </a:p>
        </p:txBody>
      </p:sp>
      <p:sp>
        <p:nvSpPr>
          <p:cNvPr id="3" name="Espace réservé du contenu 2"/>
          <p:cNvSpPr>
            <a:spLocks noGrp="1"/>
          </p:cNvSpPr>
          <p:nvPr>
            <p:ph sz="quarter" idx="1"/>
          </p:nvPr>
        </p:nvSpPr>
        <p:spPr>
          <a:xfrm>
            <a:off x="402336" y="1527048"/>
            <a:ext cx="11338560" cy="4883800"/>
          </a:xfrm>
        </p:spPr>
        <p:txBody>
          <a:bodyPr>
            <a:normAutofit/>
          </a:bodyPr>
          <a:lstStyle/>
          <a:p>
            <a:r>
              <a:rPr lang="fr-FR" dirty="0" smtClean="0">
                <a:solidFill>
                  <a:schemeClr val="tx1"/>
                </a:solidFill>
              </a:rPr>
              <a:t>Méthode pour connaître l’empreinte carbone réelle des biens et </a:t>
            </a:r>
            <a:r>
              <a:rPr lang="fr-FR" dirty="0"/>
              <a:t>services numériques : </a:t>
            </a:r>
            <a:r>
              <a:rPr lang="fr-FR" i="1" dirty="0" err="1"/>
              <a:t>M</a:t>
            </a:r>
            <a:r>
              <a:rPr lang="fr-FR" i="1" dirty="0" err="1" smtClean="0"/>
              <a:t>aterial</a:t>
            </a:r>
            <a:r>
              <a:rPr lang="fr-FR" i="1" dirty="0" smtClean="0"/>
              <a:t> Input Per Service </a:t>
            </a:r>
            <a:r>
              <a:rPr lang="fr-FR" i="1" dirty="0"/>
              <a:t>U</a:t>
            </a:r>
            <a:r>
              <a:rPr lang="fr-FR" i="1" dirty="0" smtClean="0"/>
              <a:t>nit </a:t>
            </a:r>
            <a:r>
              <a:rPr lang="fr-FR" dirty="0" smtClean="0"/>
              <a:t>(MIPS</a:t>
            </a:r>
            <a:r>
              <a:rPr lang="fr-FR" dirty="0"/>
              <a:t>) = </a:t>
            </a:r>
            <a:r>
              <a:rPr lang="fr-FR" dirty="0" smtClean="0"/>
              <a:t>la quantité </a:t>
            </a:r>
            <a:r>
              <a:rPr lang="fr-FR" dirty="0"/>
              <a:t>de ressources nécessaires à la fabrication d’un produit ou d’un service </a:t>
            </a:r>
            <a:r>
              <a:rPr lang="fr-FR" dirty="0" smtClean="0"/>
              <a:t>(regarder </a:t>
            </a:r>
            <a:r>
              <a:rPr lang="fr-FR" dirty="0"/>
              <a:t>ce qui entre dans un objet plutôt que ce qui en </a:t>
            </a:r>
            <a:r>
              <a:rPr lang="fr-FR" dirty="0" smtClean="0"/>
              <a:t>sort) : </a:t>
            </a:r>
          </a:p>
          <a:p>
            <a:pPr lvl="1"/>
            <a:r>
              <a:rPr lang="fr-FR" dirty="0" smtClean="0">
                <a:solidFill>
                  <a:schemeClr val="tx1"/>
                </a:solidFill>
              </a:rPr>
              <a:t>Donne le </a:t>
            </a:r>
            <a:r>
              <a:rPr lang="fr-FR" dirty="0">
                <a:solidFill>
                  <a:schemeClr val="tx1"/>
                </a:solidFill>
              </a:rPr>
              <a:t>« sac à dos écologique », c’est-à-dire le coefficient multiplicateur de chacune de nos actions de consommation</a:t>
            </a:r>
            <a:r>
              <a:rPr lang="fr-FR" dirty="0" smtClean="0">
                <a:solidFill>
                  <a:schemeClr val="tx1"/>
                </a:solidFill>
              </a:rPr>
              <a:t>.</a:t>
            </a:r>
          </a:p>
          <a:p>
            <a:pPr lvl="1"/>
            <a:r>
              <a:rPr lang="fr-FR" dirty="0" smtClean="0">
                <a:solidFill>
                  <a:schemeClr val="tx1"/>
                </a:solidFill>
              </a:rPr>
              <a:t>Quelques exemples : </a:t>
            </a:r>
          </a:p>
          <a:p>
            <a:pPr lvl="2"/>
            <a:r>
              <a:rPr lang="fr-FR" dirty="0" smtClean="0"/>
              <a:t>1 ordinateur </a:t>
            </a:r>
            <a:r>
              <a:rPr lang="fr-FR" dirty="0"/>
              <a:t>de 2 kilogrammes mobilise, entre autres, 22 kilogrammes de produits chimiques, 240 kilogrammes de combustible et 1,5 tonne d’eau </a:t>
            </a:r>
            <a:r>
              <a:rPr lang="fr-FR" dirty="0" smtClean="0"/>
              <a:t>claire</a:t>
            </a:r>
          </a:p>
          <a:p>
            <a:pPr lvl="2"/>
            <a:r>
              <a:rPr lang="fr-FR" dirty="0"/>
              <a:t>1 puce </a:t>
            </a:r>
            <a:r>
              <a:rPr lang="fr-FR" dirty="0" smtClean="0"/>
              <a:t>électronique de 2 grammes « pèse » 32 </a:t>
            </a:r>
            <a:r>
              <a:rPr lang="fr-FR" dirty="0"/>
              <a:t>kilogrammes de </a:t>
            </a:r>
            <a:r>
              <a:rPr lang="fr-FR" dirty="0" smtClean="0"/>
              <a:t>matière</a:t>
            </a:r>
            <a:endParaRPr lang="fr-FR" dirty="0">
              <a:solidFill>
                <a:schemeClr val="tx1"/>
              </a:solidFill>
            </a:endParaRPr>
          </a:p>
        </p:txBody>
      </p:sp>
      <p:sp>
        <p:nvSpPr>
          <p:cNvPr id="6" name="Espace réservé du numéro de diapositive 5"/>
          <p:cNvSpPr>
            <a:spLocks noGrp="1"/>
          </p:cNvSpPr>
          <p:nvPr>
            <p:ph type="sldNum" sz="quarter" idx="12"/>
          </p:nvPr>
        </p:nvSpPr>
        <p:spPr/>
        <p:txBody>
          <a:bodyPr/>
          <a:lstStyle/>
          <a:p>
            <a:fld id="{2DA2D870-2386-0240-AFC7-12BC87BA3721}" type="slidenum">
              <a:rPr lang="fr-FR" smtClean="0"/>
              <a:t>34</a:t>
            </a:fld>
            <a:endParaRPr lang="fr-FR"/>
          </a:p>
        </p:txBody>
      </p:sp>
      <p:sp>
        <p:nvSpPr>
          <p:cNvPr id="7"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17832262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 que nous attendons (réellement) de vous</a:t>
            </a:r>
            <a:endParaRPr lang="fr-FR" dirty="0"/>
          </a:p>
        </p:txBody>
      </p:sp>
      <p:sp>
        <p:nvSpPr>
          <p:cNvPr id="4" name="Espace réservé du contenu 3"/>
          <p:cNvSpPr>
            <a:spLocks noGrp="1"/>
          </p:cNvSpPr>
          <p:nvPr>
            <p:ph sz="quarter" idx="1"/>
          </p:nvPr>
        </p:nvSpPr>
        <p:spPr>
          <a:xfrm>
            <a:off x="402336" y="1527048"/>
            <a:ext cx="11338560" cy="4883800"/>
          </a:xfrm>
        </p:spPr>
        <p:txBody>
          <a:bodyPr>
            <a:normAutofit/>
          </a:bodyPr>
          <a:lstStyle/>
          <a:p>
            <a:r>
              <a:rPr lang="fr-FR" b="1" dirty="0" smtClean="0"/>
              <a:t>Composition du dossier et de la présentation orale : </a:t>
            </a:r>
          </a:p>
          <a:p>
            <a:pPr marL="731520" lvl="1" indent="-457200">
              <a:buFont typeface="+mj-lt"/>
              <a:buAutoNum type="arabicPeriod"/>
            </a:pPr>
            <a:r>
              <a:rPr lang="fr-FR" b="1" dirty="0" smtClean="0">
                <a:solidFill>
                  <a:schemeClr val="tx1"/>
                </a:solidFill>
              </a:rPr>
              <a:t>Description de l’entreprise sélectionnée (sa taille, son secteur, son nombre d’employés, sa présence sur les marchés, son modèle économique, ses innovations, etc.)</a:t>
            </a:r>
          </a:p>
          <a:p>
            <a:pPr lvl="2"/>
            <a:r>
              <a:rPr lang="fr-FR" dirty="0" smtClean="0"/>
              <a:t>Où trouver ces informations ? </a:t>
            </a:r>
          </a:p>
          <a:p>
            <a:pPr lvl="3"/>
            <a:r>
              <a:rPr lang="fr-FR" dirty="0" smtClean="0">
                <a:solidFill>
                  <a:schemeClr val="tx1"/>
                </a:solidFill>
              </a:rPr>
              <a:t>Page </a:t>
            </a:r>
            <a:r>
              <a:rPr lang="fr-FR" dirty="0" err="1" smtClean="0">
                <a:solidFill>
                  <a:schemeClr val="tx1"/>
                </a:solidFill>
              </a:rPr>
              <a:t>Wikipedia</a:t>
            </a:r>
            <a:r>
              <a:rPr lang="fr-FR" dirty="0" smtClean="0">
                <a:solidFill>
                  <a:schemeClr val="tx1"/>
                </a:solidFill>
              </a:rPr>
              <a:t> des entreprises</a:t>
            </a:r>
          </a:p>
          <a:p>
            <a:pPr lvl="3"/>
            <a:r>
              <a:rPr lang="fr-FR" dirty="0" smtClean="0">
                <a:solidFill>
                  <a:schemeClr val="tx1"/>
                </a:solidFill>
              </a:rPr>
              <a:t>site internet des entreprises</a:t>
            </a:r>
          </a:p>
          <a:p>
            <a:pPr lvl="3"/>
            <a:r>
              <a:rPr lang="fr-FR" dirty="0" smtClean="0">
                <a:solidFill>
                  <a:schemeClr val="tx1"/>
                </a:solidFill>
              </a:rPr>
              <a:t>articles de presse (sites spécialisés dans l’économie et la finance comme </a:t>
            </a:r>
            <a:r>
              <a:rPr lang="fr-FR" dirty="0">
                <a:solidFill>
                  <a:schemeClr val="tx1"/>
                </a:solidFill>
                <a:hlinkClick r:id="rId2"/>
              </a:rPr>
              <a:t>https://</a:t>
            </a:r>
            <a:r>
              <a:rPr lang="fr-FR" dirty="0" smtClean="0">
                <a:solidFill>
                  <a:schemeClr val="tx1"/>
                </a:solidFill>
                <a:hlinkClick r:id="rId2"/>
              </a:rPr>
              <a:t>www.lesechos.fr</a:t>
            </a:r>
            <a:r>
              <a:rPr lang="fr-FR" dirty="0">
                <a:solidFill>
                  <a:schemeClr val="tx1"/>
                </a:solidFill>
              </a:rPr>
              <a:t> ou </a:t>
            </a:r>
            <a:r>
              <a:rPr lang="fr-FR" dirty="0">
                <a:solidFill>
                  <a:schemeClr val="tx1"/>
                </a:solidFill>
                <a:hlinkClick r:id="rId3"/>
              </a:rPr>
              <a:t>https://</a:t>
            </a:r>
            <a:r>
              <a:rPr lang="fr-FR" dirty="0" smtClean="0">
                <a:solidFill>
                  <a:schemeClr val="tx1"/>
                </a:solidFill>
                <a:hlinkClick r:id="rId3"/>
              </a:rPr>
              <a:t>www.latribune.fr))</a:t>
            </a:r>
            <a:endParaRPr lang="fr-FR" dirty="0">
              <a:solidFill>
                <a:schemeClr val="tx1"/>
              </a:solidFill>
            </a:endParaRPr>
          </a:p>
          <a:p>
            <a:pPr lvl="3"/>
            <a:r>
              <a:rPr lang="fr-FR" dirty="0" smtClean="0">
                <a:solidFill>
                  <a:schemeClr val="tx1"/>
                </a:solidFill>
              </a:rPr>
              <a:t>articles sur sites d’ONG </a:t>
            </a:r>
            <a:r>
              <a:rPr lang="fr-FR" dirty="0">
                <a:solidFill>
                  <a:schemeClr val="tx1"/>
                </a:solidFill>
              </a:rPr>
              <a:t>(comme </a:t>
            </a:r>
            <a:r>
              <a:rPr lang="fr-FR" dirty="0">
                <a:solidFill>
                  <a:schemeClr val="tx1"/>
                </a:solidFill>
                <a:hlinkClick r:id="rId4"/>
              </a:rPr>
              <a:t>https://</a:t>
            </a:r>
            <a:r>
              <a:rPr lang="fr-FR" dirty="0" smtClean="0">
                <a:solidFill>
                  <a:schemeClr val="tx1"/>
                </a:solidFill>
                <a:hlinkClick r:id="rId4"/>
              </a:rPr>
              <a:t>multinationales.org)</a:t>
            </a:r>
            <a:endParaRPr lang="fr-FR" dirty="0">
              <a:solidFill>
                <a:schemeClr val="tx1"/>
              </a:solidFill>
            </a:endParaRPr>
          </a:p>
          <a:p>
            <a:pPr lvl="3"/>
            <a:r>
              <a:rPr lang="fr-FR" dirty="0" smtClean="0">
                <a:solidFill>
                  <a:schemeClr val="tx1"/>
                </a:solidFill>
              </a:rPr>
              <a:t>livres, articles de recherche</a:t>
            </a:r>
            <a:r>
              <a:rPr lang="mr-IN" dirty="0" smtClean="0">
                <a:solidFill>
                  <a:schemeClr val="tx1"/>
                </a:solidFill>
              </a:rPr>
              <a:t>…</a:t>
            </a:r>
            <a:endParaRPr lang="fr-FR" dirty="0" smtClean="0">
              <a:solidFill>
                <a:schemeClr val="tx1"/>
              </a:solidFill>
            </a:endParaRPr>
          </a:p>
          <a:p>
            <a:pPr lvl="3"/>
            <a:endParaRPr lang="fr-FR" dirty="0">
              <a:solidFill>
                <a:schemeClr val="tx1"/>
              </a:solidFill>
            </a:endParaRPr>
          </a:p>
          <a:p>
            <a:endParaRPr lang="fr-FR" sz="2900" dirty="0"/>
          </a:p>
        </p:txBody>
      </p:sp>
      <p:sp>
        <p:nvSpPr>
          <p:cNvPr id="5"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Tree>
    <p:extLst>
      <p:ext uri="{BB962C8B-B14F-4D97-AF65-F5344CB8AC3E}">
        <p14:creationId xmlns:p14="http://schemas.microsoft.com/office/powerpoint/2010/main" val="70229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5663089"/>
          </a:xfrm>
          <a:prstGeom prst="rect">
            <a:avLst/>
          </a:prstGeom>
          <a:noFill/>
        </p:spPr>
        <p:txBody>
          <a:bodyPr wrap="square" rtlCol="0">
            <a:spAutoFit/>
          </a:bodyPr>
          <a:lstStyle/>
          <a:p>
            <a:pPr algn="ctr"/>
            <a:r>
              <a:rPr lang="fr-FR" sz="2400" b="1" dirty="0" smtClean="0"/>
              <a:t>Guide : trouver des informations dans la presse grâce à l’ENT</a:t>
            </a:r>
            <a:endParaRPr lang="fr-FR" sz="2400" dirty="0"/>
          </a:p>
          <a:p>
            <a:pPr marL="285750" indent="-285750">
              <a:buFontTx/>
              <a:buChar char="-"/>
            </a:pPr>
            <a:endParaRPr lang="fr-FR" sz="3200" dirty="0" smtClean="0"/>
          </a:p>
          <a:p>
            <a:r>
              <a:rPr lang="fr-FR" sz="2400" b="1" dirty="0"/>
              <a:t>À partir de l’ENT : </a:t>
            </a:r>
            <a:r>
              <a:rPr lang="fr-FR" sz="2400" dirty="0"/>
              <a:t>Outre les ressources physiques qui sont à votre disposition à la </a:t>
            </a:r>
            <a:r>
              <a:rPr lang="fr-FR" sz="2400" dirty="0" smtClean="0"/>
              <a:t>bibliothèque </a:t>
            </a:r>
            <a:r>
              <a:rPr lang="fr-FR" sz="2400" dirty="0"/>
              <a:t>de </a:t>
            </a:r>
            <a:r>
              <a:rPr lang="fr-FR" sz="2400" dirty="0" smtClean="0"/>
              <a:t>l’université, </a:t>
            </a:r>
            <a:r>
              <a:rPr lang="fr-FR" sz="2400" dirty="0"/>
              <a:t>vous avez </a:t>
            </a:r>
            <a:r>
              <a:rPr lang="fr-FR" sz="2400" dirty="0" smtClean="0"/>
              <a:t>accès </a:t>
            </a:r>
            <a:r>
              <a:rPr lang="fr-FR" sz="2400" dirty="0"/>
              <a:t>à des ressources documentaires en ligne </a:t>
            </a:r>
            <a:r>
              <a:rPr lang="fr-FR" sz="2400" b="1" dirty="0"/>
              <a:t>trouver les articles </a:t>
            </a:r>
            <a:r>
              <a:rPr lang="fr-FR" sz="2400" b="1" dirty="0" smtClean="0"/>
              <a:t>nécessaires </a:t>
            </a:r>
            <a:r>
              <a:rPr lang="fr-FR" sz="2400" b="1" dirty="0"/>
              <a:t>à votre </a:t>
            </a:r>
            <a:r>
              <a:rPr lang="fr-FR" sz="2400" b="1" dirty="0" smtClean="0"/>
              <a:t>présentation </a:t>
            </a:r>
            <a:r>
              <a:rPr lang="fr-FR" sz="2400" dirty="0"/>
              <a:t>pour votre </a:t>
            </a:r>
            <a:r>
              <a:rPr lang="fr-FR" sz="2400" dirty="0" smtClean="0"/>
              <a:t>curiosit</a:t>
            </a:r>
            <a:r>
              <a:rPr lang="fr-FR" sz="2400" dirty="0"/>
              <a:t>é</a:t>
            </a:r>
            <a:r>
              <a:rPr lang="fr-FR" sz="2400" dirty="0" smtClean="0"/>
              <a:t> </a:t>
            </a:r>
            <a:r>
              <a:rPr lang="fr-FR" sz="2400" dirty="0"/>
              <a:t>personnelle depuis </a:t>
            </a:r>
            <a:r>
              <a:rPr lang="fr-FR" sz="2400" dirty="0" smtClean="0"/>
              <a:t>l’université </a:t>
            </a:r>
            <a:r>
              <a:rPr lang="fr-FR" sz="2400" dirty="0"/>
              <a:t>ou chez vous</a:t>
            </a:r>
            <a:r>
              <a:rPr lang="fr-FR" sz="2400" dirty="0" smtClean="0"/>
              <a:t>.</a:t>
            </a:r>
          </a:p>
          <a:p>
            <a:r>
              <a:rPr lang="fr-FR" sz="2400" dirty="0"/>
              <a:t/>
            </a:r>
            <a:br>
              <a:rPr lang="fr-FR" sz="2400" dirty="0"/>
            </a:br>
            <a:r>
              <a:rPr lang="fr-FR" sz="2400" b="1" dirty="0"/>
              <a:t>→ </a:t>
            </a:r>
            <a:r>
              <a:rPr lang="fr-FR" sz="2400" dirty="0">
                <a:hlinkClick r:id="rId2"/>
              </a:rPr>
              <a:t>https://</a:t>
            </a:r>
            <a:r>
              <a:rPr lang="fr-FR" sz="2400" dirty="0" smtClean="0">
                <a:hlinkClick r:id="rId2"/>
              </a:rPr>
              <a:t>ent.univ-paris13.fr</a:t>
            </a:r>
            <a:r>
              <a:rPr lang="fr-FR" sz="2400" dirty="0" smtClean="0"/>
              <a:t> </a:t>
            </a:r>
            <a:endParaRPr lang="fr-FR" sz="2400" dirty="0"/>
          </a:p>
          <a:p>
            <a:r>
              <a:rPr lang="fr-FR" sz="2400" dirty="0"/>
              <a:t>- </a:t>
            </a:r>
            <a:r>
              <a:rPr lang="fr-FR" sz="2400" dirty="0" smtClean="0"/>
              <a:t>Sélectionnez </a:t>
            </a:r>
            <a:r>
              <a:rPr lang="fr-FR" sz="2400" dirty="0"/>
              <a:t>« Ressources </a:t>
            </a:r>
            <a:r>
              <a:rPr lang="fr-FR" sz="2400" dirty="0" smtClean="0"/>
              <a:t>numériques </a:t>
            </a:r>
            <a:r>
              <a:rPr lang="fr-FR" sz="2400" dirty="0"/>
              <a:t>» dans la colonne de droite, </a:t>
            </a:r>
            <a:endParaRPr lang="fr-FR" sz="2400" dirty="0"/>
          </a:p>
          <a:p>
            <a:r>
              <a:rPr lang="fr-FR" sz="2400" dirty="0"/>
              <a:t>- </a:t>
            </a:r>
            <a:r>
              <a:rPr lang="fr-FR" sz="2400" dirty="0" smtClean="0"/>
              <a:t>Sélectionnez </a:t>
            </a:r>
            <a:r>
              <a:rPr lang="fr-FR" sz="2400" dirty="0"/>
              <a:t>« </a:t>
            </a:r>
            <a:r>
              <a:rPr lang="fr-FR" sz="2400" dirty="0" smtClean="0"/>
              <a:t>Bibliothèque </a:t>
            </a:r>
            <a:r>
              <a:rPr lang="fr-FR" sz="2400" dirty="0"/>
              <a:t>Universitaire » dans les ressources </a:t>
            </a:r>
            <a:r>
              <a:rPr lang="fr-FR" sz="2400" dirty="0" smtClean="0"/>
              <a:t>proposées </a:t>
            </a:r>
            <a:r>
              <a:rPr lang="fr-FR" sz="2400" dirty="0"/>
              <a:t>à gauche, </a:t>
            </a:r>
            <a:endParaRPr lang="fr-FR" sz="2400" dirty="0"/>
          </a:p>
          <a:p>
            <a:r>
              <a:rPr lang="fr-FR" sz="2400" dirty="0"/>
              <a:t>- </a:t>
            </a:r>
            <a:r>
              <a:rPr lang="fr-FR" sz="2400" dirty="0" smtClean="0"/>
              <a:t>Sélectionnez </a:t>
            </a:r>
            <a:r>
              <a:rPr lang="fr-FR" sz="2400" dirty="0"/>
              <a:t>l’onglet «Presse </a:t>
            </a:r>
            <a:r>
              <a:rPr lang="fr-FR" sz="2400" dirty="0" smtClean="0"/>
              <a:t>générale </a:t>
            </a:r>
            <a:r>
              <a:rPr lang="fr-FR" sz="2400" dirty="0"/>
              <a:t>et </a:t>
            </a:r>
            <a:r>
              <a:rPr lang="fr-FR" sz="2400" dirty="0" smtClean="0"/>
              <a:t>d’actualité » </a:t>
            </a:r>
            <a:r>
              <a:rPr lang="fr-FR" sz="2400" dirty="0"/>
              <a:t>pour </a:t>
            </a:r>
            <a:r>
              <a:rPr lang="fr-FR" sz="2400" dirty="0" smtClean="0"/>
              <a:t>accéder </a:t>
            </a:r>
            <a:r>
              <a:rPr lang="fr-FR" sz="2400" dirty="0"/>
              <a:t>aux articles via EUROPRESSE qui propose un catalogue de journaux en ligne ainsi qu’au journal </a:t>
            </a:r>
            <a:r>
              <a:rPr lang="fr-FR" sz="2400" i="1" dirty="0" smtClean="0"/>
              <a:t>Le monde </a:t>
            </a:r>
            <a:r>
              <a:rPr lang="fr-FR" sz="2400" dirty="0"/>
              <a:t>en version </a:t>
            </a:r>
            <a:r>
              <a:rPr lang="fr-FR" sz="2400" dirty="0" smtClean="0"/>
              <a:t>abonnée </a:t>
            </a:r>
            <a:r>
              <a:rPr lang="fr-FR" sz="2400" dirty="0"/>
              <a:t>et au journal </a:t>
            </a:r>
            <a:r>
              <a:rPr lang="fr-FR" sz="2400" i="1" dirty="0" smtClean="0"/>
              <a:t>Le </a:t>
            </a:r>
            <a:r>
              <a:rPr lang="fr-FR" sz="2400" i="1" dirty="0"/>
              <a:t>Monde diplomatique </a:t>
            </a:r>
            <a:r>
              <a:rPr lang="fr-FR" sz="2400" dirty="0"/>
              <a:t>(recommandé). </a:t>
            </a:r>
            <a:endParaRPr lang="fr-FR" sz="2400" dirty="0"/>
          </a:p>
          <a:p>
            <a:endParaRPr lang="fr-FR" dirty="0"/>
          </a:p>
        </p:txBody>
      </p:sp>
    </p:spTree>
    <p:extLst>
      <p:ext uri="{BB962C8B-B14F-4D97-AF65-F5344CB8AC3E}">
        <p14:creationId xmlns:p14="http://schemas.microsoft.com/office/powerpoint/2010/main" val="823208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sp>
        <p:nvSpPr>
          <p:cNvPr id="5" name="ZoneTexte 4"/>
          <p:cNvSpPr txBox="1"/>
          <p:nvPr/>
        </p:nvSpPr>
        <p:spPr>
          <a:xfrm>
            <a:off x="342900" y="242888"/>
            <a:ext cx="11513740" cy="5539978"/>
          </a:xfrm>
          <a:prstGeom prst="rect">
            <a:avLst/>
          </a:prstGeom>
          <a:noFill/>
        </p:spPr>
        <p:txBody>
          <a:bodyPr wrap="square" rtlCol="0">
            <a:spAutoFit/>
          </a:bodyPr>
          <a:lstStyle/>
          <a:p>
            <a:pPr algn="ctr"/>
            <a:r>
              <a:rPr lang="fr-FR" sz="2400" b="1" dirty="0" smtClean="0"/>
              <a:t>Guide : trouver des informations sur le site internet d’une entreprise</a:t>
            </a:r>
          </a:p>
          <a:p>
            <a:pPr marL="285750" indent="-285750">
              <a:buFont typeface="Arial" charset="0"/>
              <a:buChar char="•"/>
            </a:pPr>
            <a:endParaRPr lang="fr-FR" sz="2400" dirty="0"/>
          </a:p>
          <a:p>
            <a:pPr marL="285750" indent="-285750">
              <a:buFontTx/>
              <a:buChar char="-"/>
            </a:pPr>
            <a:r>
              <a:rPr lang="fr-FR" sz="2400" dirty="0" smtClean="0"/>
              <a:t>Toutes les grandes entreprises ont une catégorie « notre histoire » sur leur site internet (parfois en anglais) </a:t>
            </a:r>
          </a:p>
          <a:p>
            <a:pPr marL="285750" indent="-285750">
              <a:buFontTx/>
              <a:buChar char="-"/>
            </a:pPr>
            <a:r>
              <a:rPr lang="fr-FR" sz="2400" dirty="0" smtClean="0"/>
              <a:t>Une catégorie « investisseurs » dans laquelle il est possible de consulter les rapports d’activité des dernières années (donnent des informations sur le chiffre d’affaires, le nombre d’employés, etc.)</a:t>
            </a:r>
          </a:p>
          <a:p>
            <a:pPr marL="285750" indent="-285750">
              <a:buFontTx/>
              <a:buChar char="-"/>
            </a:pPr>
            <a:r>
              <a:rPr lang="fr-FR" sz="2400" dirty="0" smtClean="0"/>
              <a:t>Une catégorie « impacts » permettant d’obtenir des informations sur leurs stratégies quant au respect de l’environnement, à la lutte contre les discriminations, et plus généralement, en termes de Responsabilité sociale des entreprises (RSE)</a:t>
            </a:r>
          </a:p>
          <a:p>
            <a:pPr marL="285750" indent="-285750">
              <a:buFontTx/>
              <a:buChar char="-"/>
            </a:pPr>
            <a:endParaRPr lang="fr-FR" sz="2400" dirty="0"/>
          </a:p>
          <a:p>
            <a:pPr marL="285750" indent="-285750">
              <a:buFontTx/>
              <a:buChar char="-"/>
            </a:pPr>
            <a:endParaRPr lang="fr-FR" sz="2400" dirty="0" smtClean="0"/>
          </a:p>
          <a:p>
            <a:pPr marL="285750" indent="-285750">
              <a:buFontTx/>
              <a:buChar char="-"/>
            </a:pPr>
            <a:r>
              <a:rPr lang="fr-FR" sz="2400" dirty="0" smtClean="0"/>
              <a:t>Exemple de la société </a:t>
            </a:r>
            <a:r>
              <a:rPr lang="fr-FR" sz="2400" dirty="0" err="1" smtClean="0"/>
              <a:t>Netflix</a:t>
            </a:r>
            <a:endParaRPr lang="fr-FR" sz="2400" dirty="0" smtClean="0"/>
          </a:p>
          <a:p>
            <a:endParaRPr lang="fr-FR" dirty="0"/>
          </a:p>
        </p:txBody>
      </p:sp>
    </p:spTree>
    <p:extLst>
      <p:ext uri="{BB962C8B-B14F-4D97-AF65-F5344CB8AC3E}">
        <p14:creationId xmlns:p14="http://schemas.microsoft.com/office/powerpoint/2010/main" val="7614229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424" y="188640"/>
            <a:ext cx="9912424" cy="5334812"/>
          </a:xfrm>
          <a:prstGeom prst="rect">
            <a:avLst/>
          </a:prstGeom>
        </p:spPr>
      </p:pic>
      <p:sp>
        <p:nvSpPr>
          <p:cNvPr id="6" name="ZoneTexte 5"/>
          <p:cNvSpPr txBox="1"/>
          <p:nvPr/>
        </p:nvSpPr>
        <p:spPr>
          <a:xfrm>
            <a:off x="4520341" y="5778530"/>
            <a:ext cx="3132589" cy="369332"/>
          </a:xfrm>
          <a:prstGeom prst="rect">
            <a:avLst/>
          </a:prstGeom>
          <a:noFill/>
        </p:spPr>
        <p:txBody>
          <a:bodyPr wrap="none" rtlCol="0">
            <a:spAutoFit/>
          </a:bodyPr>
          <a:lstStyle/>
          <a:p>
            <a:r>
              <a:rPr lang="fr-FR">
                <a:hlinkClick r:id="rId3"/>
              </a:rPr>
              <a:t>https</a:t>
            </a:r>
            <a:r>
              <a:rPr lang="fr-FR">
                <a:hlinkClick r:id="rId3"/>
              </a:rPr>
              <a:t>://</a:t>
            </a:r>
            <a:r>
              <a:rPr lang="fr-FR" dirty="0" smtClean="0">
                <a:hlinkClick r:id="rId3"/>
              </a:rPr>
              <a:t>about.netflix.com/fr</a:t>
            </a:r>
            <a:r>
              <a:rPr lang="fr-FR" dirty="0" smtClean="0"/>
              <a:t> </a:t>
            </a:r>
            <a:endParaRPr lang="fr-FR" dirty="0"/>
          </a:p>
        </p:txBody>
      </p:sp>
    </p:spTree>
    <p:extLst>
      <p:ext uri="{BB962C8B-B14F-4D97-AF65-F5344CB8AC3E}">
        <p14:creationId xmlns:p14="http://schemas.microsoft.com/office/powerpoint/2010/main" val="1871273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183336"/>
            <a:ext cx="6373074" cy="496492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3645024"/>
            <a:ext cx="7250509" cy="2682982"/>
          </a:xfrm>
          <a:prstGeom prst="rect">
            <a:avLst/>
          </a:prstGeom>
        </p:spPr>
      </p:pic>
    </p:spTree>
    <p:extLst>
      <p:ext uri="{BB962C8B-B14F-4D97-AF65-F5344CB8AC3E}">
        <p14:creationId xmlns:p14="http://schemas.microsoft.com/office/powerpoint/2010/main" val="2095956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p:cNvSpPr>
            <a:spLocks noGrp="1"/>
          </p:cNvSpPr>
          <p:nvPr>
            <p:ph type="ftr" sz="quarter" idx="11"/>
          </p:nvPr>
        </p:nvSpPr>
        <p:spPr>
          <a:xfrm>
            <a:off x="1828800" y="6410848"/>
            <a:ext cx="8515672" cy="365760"/>
          </a:xfrm>
        </p:spPr>
        <p:txBody>
          <a:bodyPr/>
          <a:lstStyle/>
          <a:p>
            <a:pPr algn="ctr"/>
            <a:r>
              <a:rPr lang="fr-FR" dirty="0" smtClean="0">
                <a:solidFill>
                  <a:schemeClr val="accent3">
                    <a:lumMod val="50000"/>
                  </a:schemeClr>
                </a:solidFill>
              </a:rPr>
              <a:t>Evan Bertin </a:t>
            </a:r>
            <a:r>
              <a:rPr lang="fr-FR" dirty="0" smtClean="0">
                <a:solidFill>
                  <a:schemeClr val="accent3">
                    <a:lumMod val="50000"/>
                  </a:schemeClr>
                </a:solidFill>
              </a:rPr>
              <a:t>– SAÉ - </a:t>
            </a:r>
            <a:r>
              <a:rPr lang="fr-FR" dirty="0" smtClean="0">
                <a:solidFill>
                  <a:schemeClr val="accent3">
                    <a:lumMod val="50000"/>
                  </a:schemeClr>
                </a:solidFill>
              </a:rPr>
              <a:t>Semestre 1 – 2021/2022</a:t>
            </a:r>
            <a:endParaRPr lang="fr-FR" dirty="0">
              <a:solidFill>
                <a:schemeClr val="accent3">
                  <a:lumMod val="50000"/>
                </a:schemeClr>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408" y="188640"/>
            <a:ext cx="10200456" cy="5672665"/>
          </a:xfrm>
          <a:prstGeom prst="rect">
            <a:avLst/>
          </a:prstGeom>
        </p:spPr>
      </p:pic>
      <p:sp>
        <p:nvSpPr>
          <p:cNvPr id="3" name="ZoneTexte 2"/>
          <p:cNvSpPr txBox="1"/>
          <p:nvPr/>
        </p:nvSpPr>
        <p:spPr>
          <a:xfrm>
            <a:off x="3092066" y="5951410"/>
            <a:ext cx="5989140" cy="369332"/>
          </a:xfrm>
          <a:prstGeom prst="rect">
            <a:avLst/>
          </a:prstGeom>
          <a:noFill/>
        </p:spPr>
        <p:txBody>
          <a:bodyPr wrap="none" rtlCol="0">
            <a:spAutoFit/>
          </a:bodyPr>
          <a:lstStyle/>
          <a:p>
            <a:r>
              <a:rPr lang="fr-FR" dirty="0">
                <a:hlinkClick r:id="rId3"/>
              </a:rPr>
              <a:t>https://people.freebsd.org/~</a:t>
            </a:r>
            <a:r>
              <a:rPr lang="fr-FR" dirty="0" smtClean="0">
                <a:hlinkClick r:id="rId3"/>
              </a:rPr>
              <a:t>gallatin/talks/euro2021.pdf</a:t>
            </a:r>
            <a:endParaRPr lang="fr-FR" dirty="0"/>
          </a:p>
        </p:txBody>
      </p:sp>
    </p:spTree>
    <p:extLst>
      <p:ext uri="{BB962C8B-B14F-4D97-AF65-F5344CB8AC3E}">
        <p14:creationId xmlns:p14="http://schemas.microsoft.com/office/powerpoint/2010/main" val="10418521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ivil">
  <a:themeElements>
    <a:clrScheme name="Civi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l">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l">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1">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35833</TotalTime>
  <Words>2148</Words>
  <Application>Microsoft Macintosh PowerPoint</Application>
  <PresentationFormat>Grand écran</PresentationFormat>
  <Paragraphs>237</Paragraphs>
  <Slides>34</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34</vt:i4>
      </vt:variant>
    </vt:vector>
  </HeadingPairs>
  <TitlesOfParts>
    <vt:vector size="42" baseType="lpstr">
      <vt:lpstr>Abadi MT Condensed Light</vt:lpstr>
      <vt:lpstr>Calibri</vt:lpstr>
      <vt:lpstr>Georgia</vt:lpstr>
      <vt:lpstr>Mangal</vt:lpstr>
      <vt:lpstr>Wingdings</vt:lpstr>
      <vt:lpstr>Wingdings 2</vt:lpstr>
      <vt:lpstr>Arial</vt:lpstr>
      <vt:lpstr>Civil</vt:lpstr>
      <vt:lpstr>SAÉ 1.06 BUT INFORMATIQUE – S1</vt:lpstr>
      <vt:lpstr>Attendus selon le PN BUT Info</vt:lpstr>
      <vt:lpstr>Ce que nous attendons (réellement) de vous</vt:lpstr>
      <vt:lpstr>Ce que nous attendons (réellement) de vous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Ce que nous attendons (réellement) de vous</vt:lpstr>
      <vt:lpstr>Présentation PowerPoint</vt:lpstr>
      <vt:lpstr>Ce que nous attendons (réellement) de vous</vt:lpstr>
      <vt:lpstr>Ce que nous attendons (réellement) de vous</vt:lpstr>
      <vt:lpstr>Présentation PowerPoint</vt:lpstr>
      <vt:lpstr>Présentation PowerPoint</vt:lpstr>
      <vt:lpstr>Présentation PowerPoint</vt:lpstr>
      <vt:lpstr>Présentation PowerPoint</vt:lpstr>
      <vt:lpstr>Présentation PowerPoint</vt:lpstr>
      <vt:lpstr>Ce que nous attendons (réellement) de vous</vt:lpstr>
      <vt:lpstr>Présentation PowerPoint</vt:lpstr>
      <vt:lpstr>Présentation PowerPoint</vt:lpstr>
      <vt:lpstr>Présentation PowerPoint</vt:lpstr>
      <vt:lpstr>Présentation PowerPoint</vt:lpstr>
      <vt:lpstr>Présentation PowerPoint</vt:lpstr>
      <vt:lpstr>Présentation PowerPoint</vt:lpstr>
      <vt:lpstr>Rappels de cours : TD5</vt:lpstr>
      <vt:lpstr>L’économie numérique va t-elle sauver la planète ? </vt:lpstr>
      <vt:lpstr>L’économie numérique va t-elle sauver la planète ? </vt:lpstr>
      <vt:lpstr>Présentation PowerPoint</vt:lpstr>
      <vt:lpstr>L’économie numérique va t-elle sauver la planète ? </vt:lpstr>
      <vt:lpstr>L’économie numérique va t-elle sauver la planète ? </vt:lpstr>
      <vt:lpstr>L’économie numérique va t-elle sauver la planète ? </vt:lpstr>
    </vt:vector>
  </TitlesOfParts>
  <Company>Microsoft</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 Economie – Semestre 1</dc:title>
  <dc:creator>Bertin</dc:creator>
  <cp:lastModifiedBy>evanbertin1@gmail.com</cp:lastModifiedBy>
  <cp:revision>266</cp:revision>
  <dcterms:created xsi:type="dcterms:W3CDTF">2018-09-17T09:56:53Z</dcterms:created>
  <dcterms:modified xsi:type="dcterms:W3CDTF">2021-12-07T07:49:04Z</dcterms:modified>
</cp:coreProperties>
</file>